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13"/>
  </p:notesMasterIdLst>
  <p:sldIdLst>
    <p:sldId id="258" r:id="rId2"/>
    <p:sldId id="256" r:id="rId3"/>
    <p:sldId id="260" r:id="rId4"/>
    <p:sldId id="266" r:id="rId5"/>
    <p:sldId id="261" r:id="rId6"/>
    <p:sldId id="259" r:id="rId7"/>
    <p:sldId id="262" r:id="rId8"/>
    <p:sldId id="257" r:id="rId9"/>
    <p:sldId id="263" r:id="rId10"/>
    <p:sldId id="264" r:id="rId11"/>
    <p:sldId id="265"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8" d="100"/>
          <a:sy n="98" d="100"/>
        </p:scale>
        <p:origin x="68"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31274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Welcome! This 25‑minute session is for ten first‑time pet owners at Harbour Learning Club. We’ll compare daily care for cats and dogs: essentials, routines, health, behaviour and how to work with your vet. Evidence for tips comes from RSPCA general pet care (https://www.rspca.org.uk/adviceandwelfare/pets) and Cats Protection first‑time owners hub (https://www.cats.org.uk/help-and-advice/first-time-cat-owners).</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Grooming: regular brushing reduces mats; trim nails as needed (RSPCA: dog/cat care pages, https://www.rspca.org.uk/adviceandwelfare/pets). Core routine: set mealtimes; cats need clean litter; dogs need toilet breaks. Safety: remove toxic plants (cats—lilies), secure bins, and use ID (collar tag; microchip). Exercise: dogs need daily walks; cats need play for enrichment (Cats Protection basics: feeding, litter, settling in: https://www.cats.org.uk/help-and-advice/first-time-cat-owners).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Cats Protection advises following food packaging guides and asking your vet for amounts; keep water available and fresh (https://www.cats.org.uk/help-and-advice/first-time-cat-owners). RSPCA pet care pages reinforce regular feeding routines and avoiding overfeeding treats (https://www.rspca.org.uk/adviceandwelfare/pets). Cats may prefer multiple small meals; dogs often do 2 set meals. Always provide clean water; wash bowls regularly.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ecision slide presenter notes"/>
          <p:cNvSpPr>
            <a:spLocks noGrp="1"/>
          </p:cNvSpPr>
          <p:nvPr>
            <p:ph type="body" idx="1"/>
          </p:nvPr>
        </p:nvSpPr>
        <p:spPr/>
        <p:txBody>
          <a:bodyPr/>
          <a:lstStyle/>
          <a:p>
            <a:r>
              <a:rPr lang="en-GB" sz="1200">
                <a:latin typeface="Aptos"/>
              </a:rPr>
              <a:t>Cats Protection: create a cat‑friendly home with litter trays in quiet areas and safe hiding places (https://www.cats.org.uk/help-and-advice/first-time-cat-owners). RSPCA dog care: prepare a restful bed area; walks require a suitable lead and picking up after your dog (https://www.rspca.org.uk/adviceandwelfare/pets). Start with core items and adjust placement as your pet settles.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Cats Protection: register with a vet; keep up vaccinations, flea and worming, and dental care (https://www.cats.org.uk/help-and-advice/first-time-cat-owners). RSPCA pet care pages support routine prevention and health checks (https://www.rspca.org.uk/adviceandwelfare/pets). Consider pet insurance to help with unexpected costs (general consideration noted by Cats Protection).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Set regular mealtimes, activity windows, and quiet rest. Dogs: daily walks and short training; cats: play sessions for enrichment. Keep training brief, reward desired behaviors, and finish on a win. RSPCA pet care emphasises routine, exercise, and kindness (https://www.rspca.org.uk/adviceandwelfare/pets). Cats Protection highlights gentle settling for cats (https://www.cats.org.uk/help-and-advice/first-time-cat-owners).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Brush to limit mats and shedding; check paws and trim nails when needed (RSPCA grooming advice: https://www.rspca.org.uk/adviceandwelfare/pets). Maintain clean litter trays for cats and pick up after dogs on walks (Cats Protection litter guidance and RSPCA dog care). Keep sessions brief and positive with rewards (RSPCA kindness and training principles).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Cats Protection explains cat body language: ears, tail, pupil size; relaxed posture vs stress signals (https://www.cats.org.uk/help-and-advice/first-time-cat-owners). RSPCA dog advice notes calming signals like lip licking and the value of giving space when unsure (https://www.rspca.org.uk/adviceandwelfare/pets). If signals are mixed, pause interaction and let the animal choose contact.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RSPCA: kind training and gradual socialisation help dogs cope with the world (https://www.rspca.org.uk/adviceandwelfare/pets). Cats Protection: let kittens/cats set the pace; use play and gentle handling; carrier training reduces stress for vet trips (https://www.cats.org.uk/help-and-advice/first-time-cat-owners). Keep sessions short; reward calm.</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4Paws notes: microchipping is a legal requirement for dogs in the UK and for cats in England; strongly encouraged elsewhere in the UK (https://4paws.co.uk/your-first-pet-checklist/). Cats Protection: microchipping helps reunite lost cats; keep details up to date; use safe carriers (https://www.cats.org.uk/help-and-advice/first-time-cat-owners). RSPCA: remove toxins (e.g., lilies for cats), secure bins/doors (https://www.rspca.org.uk/adviceandwelfare/pets).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resenter notes - cues, prompts and sources"/>
          <p:cNvSpPr>
            <a:spLocks noGrp="1"/>
          </p:cNvSpPr>
          <p:nvPr>
            <p:ph type="body" idx="1"/>
          </p:nvPr>
        </p:nvSpPr>
        <p:spPr/>
        <p:txBody>
          <a:bodyPr/>
          <a:lstStyle/>
          <a:p>
            <a:pPr>
              <a:spcAft>
                <a:spcPts val="600"/>
              </a:spcAft>
              <a:buNone/>
            </a:pPr>
            <a:r>
              <a:rPr lang="en-GB" sz="1200">
                <a:latin typeface="Aptos"/>
              </a:rPr>
              <a:t>Three useful vet questions: 1) What feeding plan suits my pet’s age, weight, and activity? 2) Which vaccinations, flea/tick, and worming schedule do you recommend? 3) What should I do in an emergency and who covers after‑hours? For reliable guidance, see RSPCA pet care (https://www.rspca.org.uk/adviceandwelfare/pets) and Cats Protection first‑time owners (https://www.cats.org.uk/help-and-advice/first-time-cat-owners).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Copilot session">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Everyday care for cats and dogs</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25‑minute intro for first‑time owners at Harbour Learning Club</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sp>
        <p:nvSpPr>
          <p:cNvPr id="200" name="Agenda_1_card"/>
          <p:cNvSpPr/>
          <p:nvPr/>
        </p:nvSpPr>
        <p:spPr>
          <a:xfrm>
            <a:off x="585216" y="2057400"/>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01" name="Agenda_1_number_panel"/>
          <p:cNvSpPr/>
          <p:nvPr/>
        </p:nvSpPr>
        <p:spPr>
          <a:xfrm>
            <a:off x="786384" y="2276856"/>
            <a:ext cx="411480" cy="411480"/>
          </a:xfrm>
          <a:prstGeom prst="roundRect">
            <a:avLst>
              <a:gd name="adj" fmla="val 7000"/>
            </a:avLst>
          </a:prstGeom>
          <a:solidFill>
            <a:srgbClr val="F0EBF8"/>
          </a:solidFill>
          <a:ln w="12700">
            <a:noFill/>
          </a:ln>
        </p:spPr>
        <p:txBody>
          <a:bodyPr/>
          <a:lstStyle/>
          <a:p>
            <a:endParaRPr lang="en-GB"/>
          </a:p>
        </p:txBody>
      </p:sp>
      <p:sp>
        <p:nvSpPr>
          <p:cNvPr id="202" name="Agenda_1_number"/>
          <p:cNvSpPr/>
          <p:nvPr/>
        </p:nvSpPr>
        <p:spPr>
          <a:xfrm>
            <a:off x="786384" y="2276856"/>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1</a:t>
            </a:r>
          </a:p>
        </p:txBody>
      </p:sp>
      <p:sp>
        <p:nvSpPr>
          <p:cNvPr id="203" name="Agenda_1_title"/>
          <p:cNvSpPr/>
          <p:nvPr/>
        </p:nvSpPr>
        <p:spPr>
          <a:xfrm>
            <a:off x="1371600" y="2240280"/>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basics</a:t>
            </a:r>
          </a:p>
          <a:p>
            <a:pPr algn="l">
              <a:lnSpc>
                <a:spcPct val="105000"/>
              </a:lnSpc>
              <a:buNone/>
            </a:pPr>
            <a:r>
              <a:rPr lang="en-GB" sz="2100" b="1">
                <a:solidFill>
                  <a:srgbClr val="353047"/>
                </a:solidFill>
                <a:latin typeface="Aptos"/>
              </a:rPr>
              <a:t>supplies</a:t>
            </a:r>
          </a:p>
        </p:txBody>
      </p:sp>
      <p:sp>
        <p:nvSpPr>
          <p:cNvPr id="204" name="Agenda_2_card"/>
          <p:cNvSpPr/>
          <p:nvPr/>
        </p:nvSpPr>
        <p:spPr>
          <a:xfrm>
            <a:off x="4352544" y="2057400"/>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05" name="Agenda_2_number_panel"/>
          <p:cNvSpPr/>
          <p:nvPr/>
        </p:nvSpPr>
        <p:spPr>
          <a:xfrm>
            <a:off x="4553712" y="2276856"/>
            <a:ext cx="411480" cy="411480"/>
          </a:xfrm>
          <a:prstGeom prst="roundRect">
            <a:avLst>
              <a:gd name="adj" fmla="val 7000"/>
            </a:avLst>
          </a:prstGeom>
          <a:solidFill>
            <a:srgbClr val="F0EBF8"/>
          </a:solidFill>
          <a:ln w="12700">
            <a:noFill/>
          </a:ln>
        </p:spPr>
        <p:txBody>
          <a:bodyPr/>
          <a:lstStyle/>
          <a:p>
            <a:endParaRPr lang="en-GB"/>
          </a:p>
        </p:txBody>
      </p:sp>
      <p:sp>
        <p:nvSpPr>
          <p:cNvPr id="206" name="Agenda_2_number"/>
          <p:cNvSpPr/>
          <p:nvPr/>
        </p:nvSpPr>
        <p:spPr>
          <a:xfrm>
            <a:off x="4553712" y="2276856"/>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2</a:t>
            </a:r>
          </a:p>
        </p:txBody>
      </p:sp>
      <p:sp>
        <p:nvSpPr>
          <p:cNvPr id="207" name="Agenda_2_title"/>
          <p:cNvSpPr/>
          <p:nvPr/>
        </p:nvSpPr>
        <p:spPr>
          <a:xfrm>
            <a:off x="5138928" y="2240280"/>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routine</a:t>
            </a:r>
          </a:p>
          <a:p>
            <a:pPr algn="l">
              <a:lnSpc>
                <a:spcPct val="105000"/>
              </a:lnSpc>
              <a:buNone/>
            </a:pPr>
            <a:r>
              <a:rPr lang="en-GB" sz="2100" b="1">
                <a:solidFill>
                  <a:srgbClr val="353047"/>
                </a:solidFill>
                <a:latin typeface="Aptos"/>
              </a:rPr>
              <a:t>feeding</a:t>
            </a:r>
          </a:p>
        </p:txBody>
      </p:sp>
      <p:sp>
        <p:nvSpPr>
          <p:cNvPr id="208" name="Agenda_3_card"/>
          <p:cNvSpPr/>
          <p:nvPr/>
        </p:nvSpPr>
        <p:spPr>
          <a:xfrm>
            <a:off x="8119872" y="2057400"/>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09" name="Agenda_3_number_panel"/>
          <p:cNvSpPr/>
          <p:nvPr/>
        </p:nvSpPr>
        <p:spPr>
          <a:xfrm>
            <a:off x="8321040" y="2276856"/>
            <a:ext cx="411480" cy="411480"/>
          </a:xfrm>
          <a:prstGeom prst="roundRect">
            <a:avLst>
              <a:gd name="adj" fmla="val 7000"/>
            </a:avLst>
          </a:prstGeom>
          <a:solidFill>
            <a:srgbClr val="F0EBF8"/>
          </a:solidFill>
          <a:ln w="12700">
            <a:noFill/>
          </a:ln>
        </p:spPr>
        <p:txBody>
          <a:bodyPr/>
          <a:lstStyle/>
          <a:p>
            <a:endParaRPr lang="en-GB"/>
          </a:p>
        </p:txBody>
      </p:sp>
      <p:sp>
        <p:nvSpPr>
          <p:cNvPr id="210" name="Agenda_3_number"/>
          <p:cNvSpPr/>
          <p:nvPr/>
        </p:nvSpPr>
        <p:spPr>
          <a:xfrm>
            <a:off x="8321040" y="2276856"/>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3</a:t>
            </a:r>
          </a:p>
        </p:txBody>
      </p:sp>
      <p:sp>
        <p:nvSpPr>
          <p:cNvPr id="211" name="Agenda_3_title"/>
          <p:cNvSpPr/>
          <p:nvPr/>
        </p:nvSpPr>
        <p:spPr>
          <a:xfrm>
            <a:off x="8906256" y="2240280"/>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health</a:t>
            </a:r>
          </a:p>
          <a:p>
            <a:pPr algn="l">
              <a:lnSpc>
                <a:spcPct val="105000"/>
              </a:lnSpc>
              <a:buNone/>
            </a:pPr>
            <a:r>
              <a:rPr lang="en-GB" sz="2100" b="1">
                <a:solidFill>
                  <a:srgbClr val="353047"/>
                </a:solidFill>
                <a:latin typeface="Aptos"/>
              </a:rPr>
              <a:t>safety</a:t>
            </a:r>
          </a:p>
        </p:txBody>
      </p:sp>
      <p:sp>
        <p:nvSpPr>
          <p:cNvPr id="212" name="Agenda_4_card"/>
          <p:cNvSpPr/>
          <p:nvPr/>
        </p:nvSpPr>
        <p:spPr>
          <a:xfrm>
            <a:off x="2180552" y="3584448"/>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13" name="Agenda_4_number_panel"/>
          <p:cNvSpPr/>
          <p:nvPr/>
        </p:nvSpPr>
        <p:spPr>
          <a:xfrm>
            <a:off x="2381720" y="3803904"/>
            <a:ext cx="411480" cy="411480"/>
          </a:xfrm>
          <a:prstGeom prst="roundRect">
            <a:avLst>
              <a:gd name="adj" fmla="val 7000"/>
            </a:avLst>
          </a:prstGeom>
          <a:solidFill>
            <a:srgbClr val="F0EBF8"/>
          </a:solidFill>
          <a:ln w="12700">
            <a:noFill/>
          </a:ln>
        </p:spPr>
        <p:txBody>
          <a:bodyPr/>
          <a:lstStyle/>
          <a:p>
            <a:endParaRPr lang="en-GB"/>
          </a:p>
        </p:txBody>
      </p:sp>
      <p:sp>
        <p:nvSpPr>
          <p:cNvPr id="214" name="Agenda_4_number"/>
          <p:cNvSpPr/>
          <p:nvPr/>
        </p:nvSpPr>
        <p:spPr>
          <a:xfrm>
            <a:off x="2381720" y="3803904"/>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a:solidFill>
                  <a:srgbClr val="7653AE"/>
                </a:solidFill>
                <a:latin typeface="Aptos"/>
              </a:rPr>
              <a:t>4</a:t>
            </a:r>
          </a:p>
        </p:txBody>
      </p:sp>
      <p:sp>
        <p:nvSpPr>
          <p:cNvPr id="215" name="Agenda_4_title"/>
          <p:cNvSpPr/>
          <p:nvPr/>
        </p:nvSpPr>
        <p:spPr>
          <a:xfrm>
            <a:off x="2966936" y="3767328"/>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train</a:t>
            </a:r>
          </a:p>
          <a:p>
            <a:pPr algn="l">
              <a:lnSpc>
                <a:spcPct val="105000"/>
              </a:lnSpc>
              <a:buNone/>
            </a:pPr>
            <a:r>
              <a:rPr lang="en-GB" sz="2100" b="1">
                <a:solidFill>
                  <a:srgbClr val="353047"/>
                </a:solidFill>
                <a:latin typeface="Aptos"/>
              </a:rPr>
              <a:t>enrich</a:t>
            </a:r>
          </a:p>
        </p:txBody>
      </p:sp>
      <p:sp>
        <p:nvSpPr>
          <p:cNvPr id="220" name="Agenda_6_card"/>
          <p:cNvSpPr/>
          <p:nvPr/>
        </p:nvSpPr>
        <p:spPr>
          <a:xfrm>
            <a:off x="6109491" y="3584448"/>
            <a:ext cx="3474720" cy="1225296"/>
          </a:xfrm>
          <a:prstGeom prst="roundRect">
            <a:avLst>
              <a:gd name="adj" fmla="val 7000"/>
            </a:avLst>
          </a:prstGeom>
          <a:solidFill>
            <a:srgbClr val="FFFFFF"/>
          </a:solidFill>
          <a:ln w="12700">
            <a:solidFill>
              <a:srgbClr val="E3DEEC"/>
            </a:solidFill>
          </a:ln>
        </p:spPr>
        <p:txBody>
          <a:bodyPr/>
          <a:lstStyle/>
          <a:p>
            <a:endParaRPr lang="en-GB"/>
          </a:p>
        </p:txBody>
      </p:sp>
      <p:sp>
        <p:nvSpPr>
          <p:cNvPr id="221" name="Agenda_6_number_panel"/>
          <p:cNvSpPr/>
          <p:nvPr/>
        </p:nvSpPr>
        <p:spPr>
          <a:xfrm>
            <a:off x="6310659" y="3803904"/>
            <a:ext cx="411480" cy="411480"/>
          </a:xfrm>
          <a:prstGeom prst="roundRect">
            <a:avLst>
              <a:gd name="adj" fmla="val 7000"/>
            </a:avLst>
          </a:prstGeom>
          <a:solidFill>
            <a:srgbClr val="F0EBF8"/>
          </a:solidFill>
          <a:ln w="12700">
            <a:noFill/>
          </a:ln>
        </p:spPr>
        <p:txBody>
          <a:bodyPr/>
          <a:lstStyle/>
          <a:p>
            <a:endParaRPr lang="en-GB"/>
          </a:p>
        </p:txBody>
      </p:sp>
      <p:sp>
        <p:nvSpPr>
          <p:cNvPr id="222" name="Agenda_6_number"/>
          <p:cNvSpPr/>
          <p:nvPr/>
        </p:nvSpPr>
        <p:spPr>
          <a:xfrm>
            <a:off x="6310659" y="3803904"/>
            <a:ext cx="411480" cy="411480"/>
          </a:xfrm>
          <a:prstGeom prst="roundRect">
            <a:avLst>
              <a:gd name="adj" fmla="val 7000"/>
            </a:avLst>
          </a:prstGeom>
          <a:noFill/>
          <a:ln w="12700">
            <a:noFill/>
          </a:ln>
        </p:spPr>
        <p:txBody>
          <a:bodyPr wrap="square" lIns="0" tIns="0" rIns="0" bIns="0" anchor="ctr"/>
          <a:lstStyle/>
          <a:p>
            <a:pPr algn="ctr">
              <a:lnSpc>
                <a:spcPct val="105000"/>
              </a:lnSpc>
              <a:buNone/>
            </a:pPr>
            <a:r>
              <a:rPr lang="en-GB" sz="1700" b="1" dirty="0">
                <a:solidFill>
                  <a:srgbClr val="7653AE"/>
                </a:solidFill>
                <a:latin typeface="Aptos"/>
              </a:rPr>
              <a:t>5</a:t>
            </a:r>
          </a:p>
        </p:txBody>
      </p:sp>
      <p:sp>
        <p:nvSpPr>
          <p:cNvPr id="223" name="Agenda_6_title"/>
          <p:cNvSpPr/>
          <p:nvPr/>
        </p:nvSpPr>
        <p:spPr>
          <a:xfrm>
            <a:off x="6895875" y="3767328"/>
            <a:ext cx="2505456" cy="832104"/>
          </a:xfrm>
          <a:prstGeom prst="roundRect">
            <a:avLst>
              <a:gd name="adj" fmla="val 7000"/>
            </a:avLst>
          </a:prstGeom>
          <a:noFill/>
          <a:ln w="12700">
            <a:noFill/>
          </a:ln>
        </p:spPr>
        <p:txBody>
          <a:bodyPr wrap="square" lIns="0" tIns="0" rIns="0" bIns="0" anchor="ctr"/>
          <a:lstStyle/>
          <a:p>
            <a:pPr algn="l">
              <a:lnSpc>
                <a:spcPct val="105000"/>
              </a:lnSpc>
              <a:buNone/>
            </a:pPr>
            <a:r>
              <a:rPr lang="en-GB" sz="2100" b="1">
                <a:solidFill>
                  <a:srgbClr val="353047"/>
                </a:solidFill>
                <a:latin typeface="Aptos"/>
              </a:rPr>
              <a:t>costs</a:t>
            </a:r>
          </a:p>
          <a:p>
            <a:pPr algn="l">
              <a:lnSpc>
                <a:spcPct val="105000"/>
              </a:lnSpc>
              <a:buNone/>
            </a:pPr>
            <a:r>
              <a:rPr lang="en-GB" sz="2100" b="1">
                <a:solidFill>
                  <a:srgbClr val="353047"/>
                </a:solidFill>
                <a:latin typeface="Aptos"/>
              </a:rPr>
              <a:t>vets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Keep GCSE; change the task">
    <p:bg>
      <p:bgPr>
        <a:solidFill>
          <a:srgbClr val="F2F2F8"/>
        </a:solidFill>
        <a:effectLst/>
      </p:bgPr>
    </p:bg>
    <p:spTree>
      <p:nvGrpSpPr>
        <p:cNvPr id="1" name=""/>
        <p:cNvGrpSpPr/>
        <p:nvPr/>
      </p:nvGrpSpPr>
      <p:grpSpPr>
        <a:xfrm>
          <a:off x="0" y="0"/>
          <a:ext cx="0" cy="0"/>
          <a:chOff x="0" y="0"/>
          <a:chExt cx="0" cy="0"/>
        </a:xfrm>
      </p:grpSpPr>
      <p:sp>
        <p:nvSpPr>
          <p:cNvPr id="2" name="1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1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Foundations of daily care</a:t>
            </a:r>
            <a:endParaRPr lang="en-US" sz="3600" dirty="0">
              <a:gradFill flip="none" rotWithShape="1">
                <a:gsLst>
                  <a:gs pos="0">
                    <a:srgbClr val="0877DD"/>
                  </a:gs>
                  <a:gs pos="100000">
                    <a:srgbClr val="B535C3"/>
                  </a:gs>
                </a:gsLst>
                <a:lin ang="0" scaled="1"/>
                <a:tileRect/>
              </a:gradFill>
            </a:endParaRPr>
          </a:p>
        </p:txBody>
      </p:sp>
      <p:sp>
        <p:nvSpPr>
          <p:cNvPr id="5" name="1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Use simple routines that fit your pet’s needs and your home</a:t>
            </a:r>
            <a:endParaRPr lang="en-US" sz="1600" dirty="0"/>
          </a:p>
        </p:txBody>
      </p:sp>
      <p:pic>
        <p:nvPicPr>
          <p:cNvPr id="6" name="1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1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57400"/>
            <a:ext cx="2532888" cy="2715768"/>
            <a:chOff x="585216" y="2057400"/>
            <a:chExt cx="2532888" cy="2715768"/>
          </a:xfrm>
        </p:grpSpPr>
        <p:sp>
          <p:nvSpPr>
            <p:cNvPr id="9" name="1_Panel_8"/>
            <p:cNvSpPr/>
            <p:nvPr/>
          </p:nvSpPr>
          <p:spPr>
            <a:xfrm>
              <a:off x="585216"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1_Text_9"/>
            <p:cNvSpPr/>
            <p:nvPr/>
          </p:nvSpPr>
          <p:spPr>
            <a:xfrm>
              <a:off x="804672" y="2221992"/>
              <a:ext cx="2093976" cy="978408"/>
            </a:xfrm>
            <a:prstGeom prst="rect">
              <a:avLst/>
            </a:prstGeom>
            <a:noFill/>
            <a:ln/>
          </p:spPr>
          <p:txBody>
            <a:bodyPr wrap="square" lIns="0" tIns="0" rIns="0" bIns="0" rtlCol="0" anchor="t"/>
            <a:lstStyle/>
            <a:p>
              <a:pPr marL="0" indent="0">
                <a:buNone/>
              </a:pPr>
              <a:r>
                <a:rPr lang="en-US" sz="6200" dirty="0">
                  <a:solidFill>
                    <a:srgbClr val="0877DD"/>
                  </a:solidFill>
                  <a:latin typeface="Aptos Display" pitchFamily="34" charset="0"/>
                  <a:ea typeface="Aptos Display" pitchFamily="34" charset="-122"/>
                  <a:cs typeface="Aptos Display" pitchFamily="34" charset="-120"/>
                </a:rPr>
                <a:t>G</a:t>
              </a:r>
              <a:endParaRPr lang="en-US" sz="6200" dirty="0"/>
            </a:p>
          </p:txBody>
        </p:sp>
        <p:sp>
          <p:nvSpPr>
            <p:cNvPr id="11" name="1_Text_10"/>
            <p:cNvSpPr/>
            <p:nvPr/>
          </p:nvSpPr>
          <p:spPr>
            <a:xfrm>
              <a:off x="822960" y="3392424"/>
              <a:ext cx="2057400" cy="365760"/>
            </a:xfrm>
            <a:prstGeom prst="rect">
              <a:avLst/>
            </a:prstGeom>
            <a:noFill/>
            <a:ln/>
          </p:spPr>
          <p:txBody>
            <a:bodyPr wrap="square" lIns="0" tIns="0" rIns="0" bIns="0" rtlCol="0" anchor="t"/>
            <a:lstStyle/>
            <a:p>
              <a:pPr marL="0" indent="0">
                <a:buNone/>
              </a:pPr>
              <a:r>
                <a:rPr lang="en-US" sz="2200" b="1" dirty="0">
                  <a:solidFill>
                    <a:srgbClr val="0877DD"/>
                  </a:solidFill>
                  <a:latin typeface="Aptos" pitchFamily="34" charset="0"/>
                  <a:ea typeface="Aptos" pitchFamily="34" charset="-122"/>
                  <a:cs typeface="Aptos" pitchFamily="34" charset="-120"/>
                </a:rPr>
                <a:t>Grooming basics</a:t>
              </a:r>
              <a:endParaRPr lang="en-US" sz="2200" dirty="0"/>
            </a:p>
          </p:txBody>
        </p:sp>
        <p:sp>
          <p:nvSpPr>
            <p:cNvPr id="12" name="1_Text_11"/>
            <p:cNvSpPr/>
            <p:nvPr/>
          </p:nvSpPr>
          <p:spPr>
            <a:xfrm>
              <a:off x="832104"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brushing</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nails</a:t>
              </a:r>
              <a:endParaRPr lang="en-US" sz="1700" dirty="0"/>
            </a:p>
          </p:txBody>
        </p:sp>
      </p:grpSp>
      <p:grpSp>
        <p:nvGrpSpPr>
          <p:cNvPr id="101" name="Reveal_2_whole_card"/>
          <p:cNvGrpSpPr/>
          <p:nvPr/>
        </p:nvGrpSpPr>
        <p:grpSpPr>
          <a:xfrm>
            <a:off x="3410712" y="2057400"/>
            <a:ext cx="2532888" cy="2715768"/>
            <a:chOff x="3410712" y="2057400"/>
            <a:chExt cx="2532888" cy="2715768"/>
          </a:xfrm>
        </p:grpSpPr>
        <p:sp>
          <p:nvSpPr>
            <p:cNvPr id="13" name="1_Panel_12"/>
            <p:cNvSpPr/>
            <p:nvPr/>
          </p:nvSpPr>
          <p:spPr>
            <a:xfrm>
              <a:off x="3410712"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4" name="1_Text_13"/>
            <p:cNvSpPr/>
            <p:nvPr/>
          </p:nvSpPr>
          <p:spPr>
            <a:xfrm>
              <a:off x="3630168" y="2221992"/>
              <a:ext cx="2093976" cy="978408"/>
            </a:xfrm>
            <a:prstGeom prst="rect">
              <a:avLst/>
            </a:prstGeom>
            <a:noFill/>
            <a:ln/>
          </p:spPr>
          <p:txBody>
            <a:bodyPr wrap="square" lIns="0" tIns="0" rIns="0" bIns="0" rtlCol="0" anchor="t"/>
            <a:lstStyle/>
            <a:p>
              <a:pPr marL="0" indent="0">
                <a:buNone/>
              </a:pPr>
              <a:r>
                <a:rPr lang="en-US" sz="6200" dirty="0">
                  <a:solidFill>
                    <a:srgbClr val="5364BA"/>
                  </a:solidFill>
                  <a:latin typeface="Aptos Display" pitchFamily="34" charset="0"/>
                  <a:ea typeface="Aptos Display" pitchFamily="34" charset="-122"/>
                  <a:cs typeface="Aptos Display" pitchFamily="34" charset="-120"/>
                </a:rPr>
                <a:t>C</a:t>
              </a:r>
              <a:endParaRPr lang="en-US" sz="6200" dirty="0"/>
            </a:p>
          </p:txBody>
        </p:sp>
        <p:sp>
          <p:nvSpPr>
            <p:cNvPr id="15" name="1_Text_14"/>
            <p:cNvSpPr/>
            <p:nvPr/>
          </p:nvSpPr>
          <p:spPr>
            <a:xfrm>
              <a:off x="3648456" y="3392424"/>
              <a:ext cx="2057400" cy="365760"/>
            </a:xfrm>
            <a:prstGeom prst="rect">
              <a:avLst/>
            </a:prstGeom>
            <a:noFill/>
            <a:ln/>
          </p:spPr>
          <p:txBody>
            <a:bodyPr wrap="square" lIns="0" tIns="0" rIns="0" bIns="0" rtlCol="0" anchor="t"/>
            <a:lstStyle/>
            <a:p>
              <a:pPr marL="0" indent="0">
                <a:buNone/>
              </a:pPr>
              <a:r>
                <a:rPr lang="en-US" sz="2200" b="1" dirty="0">
                  <a:solidFill>
                    <a:srgbClr val="5364BA"/>
                  </a:solidFill>
                  <a:latin typeface="Aptos" pitchFamily="34" charset="0"/>
                  <a:ea typeface="Aptos" pitchFamily="34" charset="-122"/>
                  <a:cs typeface="Aptos" pitchFamily="34" charset="-120"/>
                </a:rPr>
                <a:t>Core routine</a:t>
              </a:r>
              <a:endParaRPr lang="en-US" sz="2200" dirty="0"/>
            </a:p>
          </p:txBody>
        </p:sp>
        <p:sp>
          <p:nvSpPr>
            <p:cNvPr id="16" name="1_Text_15"/>
            <p:cNvSpPr/>
            <p:nvPr/>
          </p:nvSpPr>
          <p:spPr>
            <a:xfrm>
              <a:off x="3657600"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feeding</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litter</a:t>
              </a:r>
              <a:endParaRPr lang="en-US" sz="1700" dirty="0"/>
            </a:p>
          </p:txBody>
        </p:sp>
      </p:grpSp>
      <p:grpSp>
        <p:nvGrpSpPr>
          <p:cNvPr id="102" name="Reveal_3_whole_card"/>
          <p:cNvGrpSpPr/>
          <p:nvPr/>
        </p:nvGrpSpPr>
        <p:grpSpPr>
          <a:xfrm>
            <a:off x="6236208" y="2057400"/>
            <a:ext cx="2532888" cy="2715768"/>
            <a:chOff x="6236208" y="2057400"/>
            <a:chExt cx="2532888" cy="2715768"/>
          </a:xfrm>
        </p:grpSpPr>
        <p:sp>
          <p:nvSpPr>
            <p:cNvPr id="17" name="1_Panel_16"/>
            <p:cNvSpPr/>
            <p:nvPr/>
          </p:nvSpPr>
          <p:spPr>
            <a:xfrm>
              <a:off x="6236208"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8" name="1_Text_17"/>
            <p:cNvSpPr/>
            <p:nvPr/>
          </p:nvSpPr>
          <p:spPr>
            <a:xfrm>
              <a:off x="6455664" y="2221992"/>
              <a:ext cx="2093976" cy="978408"/>
            </a:xfrm>
            <a:prstGeom prst="rect">
              <a:avLst/>
            </a:prstGeom>
            <a:noFill/>
            <a:ln/>
          </p:spPr>
          <p:txBody>
            <a:bodyPr wrap="square" lIns="0" tIns="0" rIns="0" bIns="0" rtlCol="0" anchor="t"/>
            <a:lstStyle/>
            <a:p>
              <a:pPr marL="0" indent="0">
                <a:buNone/>
              </a:pPr>
              <a:r>
                <a:rPr lang="en-US" sz="6200" dirty="0">
                  <a:solidFill>
                    <a:srgbClr val="7653AE"/>
                  </a:solidFill>
                  <a:latin typeface="Aptos Display" pitchFamily="34" charset="0"/>
                  <a:ea typeface="Aptos Display" pitchFamily="34" charset="-122"/>
                  <a:cs typeface="Aptos Display" pitchFamily="34" charset="-120"/>
                </a:rPr>
                <a:t>S</a:t>
              </a:r>
              <a:endParaRPr lang="en-US" sz="6200" dirty="0"/>
            </a:p>
          </p:txBody>
        </p:sp>
        <p:sp>
          <p:nvSpPr>
            <p:cNvPr id="19" name="1_Text_18"/>
            <p:cNvSpPr/>
            <p:nvPr/>
          </p:nvSpPr>
          <p:spPr>
            <a:xfrm>
              <a:off x="6473952" y="3392424"/>
              <a:ext cx="2057400" cy="365760"/>
            </a:xfrm>
            <a:prstGeom prst="rect">
              <a:avLst/>
            </a:prstGeom>
            <a:noFill/>
            <a:ln/>
          </p:spPr>
          <p:txBody>
            <a:bodyPr wrap="square" lIns="0" tIns="0" rIns="0" bIns="0" rtlCol="0" anchor="t"/>
            <a:lstStyle/>
            <a:p>
              <a:pPr marL="0" indent="0">
                <a:buNone/>
              </a:pPr>
              <a:r>
                <a:rPr lang="en-US" sz="2200" b="1" dirty="0">
                  <a:solidFill>
                    <a:srgbClr val="7653AE"/>
                  </a:solidFill>
                  <a:latin typeface="Aptos" pitchFamily="34" charset="0"/>
                  <a:ea typeface="Aptos" pitchFamily="34" charset="-122"/>
                  <a:cs typeface="Aptos" pitchFamily="34" charset="-120"/>
                </a:rPr>
                <a:t>Home safety</a:t>
              </a:r>
              <a:endParaRPr lang="en-US" sz="2200" dirty="0"/>
            </a:p>
          </p:txBody>
        </p:sp>
        <p:sp>
          <p:nvSpPr>
            <p:cNvPr id="20" name="1_Text_19"/>
            <p:cNvSpPr/>
            <p:nvPr/>
          </p:nvSpPr>
          <p:spPr>
            <a:xfrm>
              <a:off x="6483096"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hazards</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idtags</a:t>
              </a:r>
              <a:endParaRPr lang="en-US" sz="1700" dirty="0"/>
            </a:p>
          </p:txBody>
        </p:sp>
      </p:grpSp>
      <p:grpSp>
        <p:nvGrpSpPr>
          <p:cNvPr id="103" name="Reveal_4_whole_card"/>
          <p:cNvGrpSpPr/>
          <p:nvPr/>
        </p:nvGrpSpPr>
        <p:grpSpPr>
          <a:xfrm>
            <a:off x="9061704" y="2057400"/>
            <a:ext cx="2532888" cy="2715768"/>
            <a:chOff x="9061704" y="2057400"/>
            <a:chExt cx="2532888" cy="2715768"/>
          </a:xfrm>
        </p:grpSpPr>
        <p:sp>
          <p:nvSpPr>
            <p:cNvPr id="21" name="1_Panel_20"/>
            <p:cNvSpPr/>
            <p:nvPr/>
          </p:nvSpPr>
          <p:spPr>
            <a:xfrm>
              <a:off x="9061704" y="2057400"/>
              <a:ext cx="2532888" cy="271576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1_Text_21"/>
            <p:cNvSpPr/>
            <p:nvPr/>
          </p:nvSpPr>
          <p:spPr>
            <a:xfrm>
              <a:off x="9281160" y="2221992"/>
              <a:ext cx="2093976" cy="978408"/>
            </a:xfrm>
            <a:prstGeom prst="rect">
              <a:avLst/>
            </a:prstGeom>
            <a:noFill/>
            <a:ln/>
          </p:spPr>
          <p:txBody>
            <a:bodyPr wrap="square" lIns="0" tIns="0" rIns="0" bIns="0" rtlCol="0" anchor="t"/>
            <a:lstStyle/>
            <a:p>
              <a:pPr marL="0" indent="0">
                <a:buNone/>
              </a:pPr>
              <a:r>
                <a:rPr lang="en-US" sz="6200" dirty="0">
                  <a:solidFill>
                    <a:srgbClr val="B535C3"/>
                  </a:solidFill>
                  <a:latin typeface="Aptos Display" pitchFamily="34" charset="0"/>
                  <a:ea typeface="Aptos Display" pitchFamily="34" charset="-122"/>
                  <a:cs typeface="Aptos Display" pitchFamily="34" charset="-120"/>
                </a:rPr>
                <a:t>E</a:t>
              </a:r>
              <a:endParaRPr lang="en-US" sz="6200" dirty="0"/>
            </a:p>
          </p:txBody>
        </p:sp>
        <p:sp>
          <p:nvSpPr>
            <p:cNvPr id="23" name="1_Text_22"/>
            <p:cNvSpPr/>
            <p:nvPr/>
          </p:nvSpPr>
          <p:spPr>
            <a:xfrm>
              <a:off x="9299448" y="3392424"/>
              <a:ext cx="2057400" cy="365760"/>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Exercise needs</a:t>
              </a:r>
              <a:endParaRPr lang="en-US" sz="2200" dirty="0"/>
            </a:p>
          </p:txBody>
        </p:sp>
        <p:sp>
          <p:nvSpPr>
            <p:cNvPr id="24" name="1_Text_23"/>
            <p:cNvSpPr/>
            <p:nvPr/>
          </p:nvSpPr>
          <p:spPr>
            <a:xfrm>
              <a:off x="9308592" y="3968496"/>
              <a:ext cx="2048256" cy="612648"/>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daily walks</a:t>
              </a:r>
              <a:endParaRPr lang="en-US" sz="1700" dirty="0"/>
            </a:p>
          </p:txBody>
        </p:sp>
      </p:grpSp>
      <p:sp>
        <p:nvSpPr>
          <p:cNvPr id="25" name="1_Panel_24"/>
          <p:cNvSpPr/>
          <p:nvPr/>
        </p:nvSpPr>
        <p:spPr>
          <a:xfrm>
            <a:off x="594360" y="5093208"/>
            <a:ext cx="11000232" cy="722376"/>
          </a:xfrm>
          <a:prstGeom prst="roundRect">
            <a:avLst>
              <a:gd name="adj" fmla="val 25316"/>
            </a:avLst>
          </a:prstGeom>
          <a:solidFill>
            <a:srgbClr val="EEE8F7"/>
          </a:solidFill>
          <a:ln w="10795">
            <a:solidFill>
              <a:srgbClr val="EEE8F7"/>
            </a:solidFill>
            <a:prstDash val="solid"/>
          </a:ln>
        </p:spPr>
        <p:txBody>
          <a:bodyPr/>
          <a:lstStyle/>
          <a:p>
            <a:endParaRPr lang="en-GB"/>
          </a:p>
        </p:txBody>
      </p:sp>
      <p:sp>
        <p:nvSpPr>
          <p:cNvPr id="27" name="1_Text_26"/>
          <p:cNvSpPr/>
          <p:nvPr/>
        </p:nvSpPr>
        <p:spPr>
          <a:xfrm>
            <a:off x="771795" y="5303520"/>
            <a:ext cx="7973568" cy="347472"/>
          </a:xfrm>
          <a:prstGeom prst="rect">
            <a:avLst/>
          </a:prstGeom>
          <a:noFill/>
          <a:ln/>
        </p:spPr>
        <p:txBody>
          <a:bodyPr wrap="square" lIns="0" tIns="0" rIns="0" bIns="0" rtlCol="0" anchor="t"/>
          <a:lstStyle/>
          <a:p>
            <a:pPr marL="0" indent="0">
              <a:buNone/>
            </a:pPr>
            <a:r>
              <a:rPr lang="en-US" sz="1850" dirty="0">
                <a:solidFill>
                  <a:srgbClr val="091F2C"/>
                </a:solidFill>
                <a:latin typeface="Aptos" pitchFamily="34" charset="0"/>
                <a:ea typeface="Aptos" pitchFamily="34" charset="-122"/>
                <a:cs typeface="Aptos" pitchFamily="34" charset="-120"/>
              </a:rPr>
              <a:t>Start small and keep it consistent</a:t>
            </a:r>
            <a:endParaRPr lang="en-US" sz="185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tart where the work is">
    <p:bg>
      <p:bgPr>
        <a:solidFill>
          <a:srgbClr val="F2F2F8"/>
        </a:solidFill>
        <a:effectLst/>
      </p:bgPr>
    </p:bg>
    <p:spTree>
      <p:nvGrpSpPr>
        <p:cNvPr id="1" name=""/>
        <p:cNvGrpSpPr/>
        <p:nvPr/>
      </p:nvGrpSpPr>
      <p:grpSpPr>
        <a:xfrm>
          <a:off x="0" y="0"/>
          <a:ext cx="0" cy="0"/>
          <a:chOff x="0" y="0"/>
          <a:chExt cx="0" cy="0"/>
        </a:xfrm>
      </p:grpSpPr>
      <p:sp>
        <p:nvSpPr>
          <p:cNvPr id="2" name="5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5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Food and water basics</a:t>
            </a:r>
            <a:endParaRPr lang="en-US" sz="3600" dirty="0">
              <a:gradFill flip="none" rotWithShape="1">
                <a:gsLst>
                  <a:gs pos="0">
                    <a:srgbClr val="0877DD"/>
                  </a:gs>
                  <a:gs pos="100000">
                    <a:srgbClr val="B535C3"/>
                  </a:gs>
                </a:gsLst>
                <a:lin ang="0" scaled="1"/>
                <a:tileRect/>
              </a:gradFill>
            </a:endParaRPr>
          </a:p>
        </p:txBody>
      </p:sp>
      <p:sp>
        <p:nvSpPr>
          <p:cNvPr id="5" name="5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Simple feeding comparisons for cats and dogs</a:t>
            </a:r>
            <a:endParaRPr lang="en-US" sz="1600" dirty="0"/>
          </a:p>
        </p:txBody>
      </p:sp>
      <p:pic>
        <p:nvPicPr>
          <p:cNvPr id="6" name="5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5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11680"/>
            <a:ext cx="5358384" cy="987552"/>
            <a:chOff x="585216" y="2011680"/>
            <a:chExt cx="5358384" cy="987552"/>
          </a:xfrm>
        </p:grpSpPr>
        <p:sp>
          <p:nvSpPr>
            <p:cNvPr id="9" name="5_Panel_8"/>
            <p:cNvSpPr/>
            <p:nvPr/>
          </p:nvSpPr>
          <p:spPr>
            <a:xfrm>
              <a:off x="585216" y="2011680"/>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5_Badge_9"/>
            <p:cNvSpPr/>
            <p:nvPr/>
          </p:nvSpPr>
          <p:spPr>
            <a:xfrm>
              <a:off x="804672" y="2240280"/>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5_Text_10"/>
            <p:cNvSpPr/>
            <p:nvPr/>
          </p:nvSpPr>
          <p:spPr>
            <a:xfrm>
              <a:off x="804672" y="2307031"/>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1</a:t>
              </a:r>
              <a:endParaRPr lang="en-US" sz="1715" dirty="0"/>
            </a:p>
          </p:txBody>
        </p:sp>
        <p:sp>
          <p:nvSpPr>
            <p:cNvPr id="12" name="5_Text_11"/>
            <p:cNvSpPr/>
            <p:nvPr/>
          </p:nvSpPr>
          <p:spPr>
            <a:xfrm>
              <a:off x="1463040" y="216712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Portions</a:t>
              </a:r>
              <a:endParaRPr lang="en-US" sz="2200" dirty="0"/>
            </a:p>
          </p:txBody>
        </p:sp>
        <p:sp>
          <p:nvSpPr>
            <p:cNvPr id="13" name="5_Text_12"/>
            <p:cNvSpPr/>
            <p:nvPr/>
          </p:nvSpPr>
          <p:spPr>
            <a:xfrm>
              <a:off x="1472184" y="262432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age based</a:t>
              </a:r>
              <a:endParaRPr lang="en-US" sz="1620" dirty="0"/>
            </a:p>
          </p:txBody>
        </p:sp>
      </p:grpSp>
      <p:grpSp>
        <p:nvGrpSpPr>
          <p:cNvPr id="101" name="Reveal_2_whole_card"/>
          <p:cNvGrpSpPr/>
          <p:nvPr/>
        </p:nvGrpSpPr>
        <p:grpSpPr>
          <a:xfrm>
            <a:off x="6236208" y="2011680"/>
            <a:ext cx="5358384" cy="987552"/>
            <a:chOff x="6236208" y="2011680"/>
            <a:chExt cx="5358384" cy="987552"/>
          </a:xfrm>
        </p:grpSpPr>
        <p:sp>
          <p:nvSpPr>
            <p:cNvPr id="14" name="5_Panel_13"/>
            <p:cNvSpPr/>
            <p:nvPr/>
          </p:nvSpPr>
          <p:spPr>
            <a:xfrm>
              <a:off x="6236208" y="2011680"/>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5" name="5_Badge_14"/>
            <p:cNvSpPr/>
            <p:nvPr/>
          </p:nvSpPr>
          <p:spPr>
            <a:xfrm>
              <a:off x="6455664" y="2240280"/>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6" name="5_Text_15"/>
            <p:cNvSpPr/>
            <p:nvPr/>
          </p:nvSpPr>
          <p:spPr>
            <a:xfrm>
              <a:off x="6455664" y="2307031"/>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2</a:t>
              </a:r>
              <a:endParaRPr lang="en-US" sz="1715" dirty="0"/>
            </a:p>
          </p:txBody>
        </p:sp>
        <p:sp>
          <p:nvSpPr>
            <p:cNvPr id="17" name="5_Text_16"/>
            <p:cNvSpPr/>
            <p:nvPr/>
          </p:nvSpPr>
          <p:spPr>
            <a:xfrm>
              <a:off x="7114032" y="216712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Schedules</a:t>
              </a:r>
              <a:endParaRPr lang="en-US" sz="2200" dirty="0"/>
            </a:p>
          </p:txBody>
        </p:sp>
        <p:sp>
          <p:nvSpPr>
            <p:cNvPr id="18" name="5_Text_17"/>
            <p:cNvSpPr/>
            <p:nvPr/>
          </p:nvSpPr>
          <p:spPr>
            <a:xfrm>
              <a:off x="7123176" y="262432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set times</a:t>
              </a:r>
              <a:endParaRPr lang="en-US" sz="1620" dirty="0"/>
            </a:p>
          </p:txBody>
        </p:sp>
      </p:grpSp>
      <p:grpSp>
        <p:nvGrpSpPr>
          <p:cNvPr id="102" name="Reveal_3_whole_card"/>
          <p:cNvGrpSpPr/>
          <p:nvPr/>
        </p:nvGrpSpPr>
        <p:grpSpPr>
          <a:xfrm>
            <a:off x="585216" y="3255264"/>
            <a:ext cx="5358384" cy="987552"/>
            <a:chOff x="585216" y="3255264"/>
            <a:chExt cx="5358384" cy="987552"/>
          </a:xfrm>
        </p:grpSpPr>
        <p:sp>
          <p:nvSpPr>
            <p:cNvPr id="19" name="5_Panel_18"/>
            <p:cNvSpPr/>
            <p:nvPr/>
          </p:nvSpPr>
          <p:spPr>
            <a:xfrm>
              <a:off x="585216" y="3255264"/>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0" name="5_Badge_19"/>
            <p:cNvSpPr/>
            <p:nvPr/>
          </p:nvSpPr>
          <p:spPr>
            <a:xfrm>
              <a:off x="804672" y="3483864"/>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1" name="5_Text_20"/>
            <p:cNvSpPr/>
            <p:nvPr/>
          </p:nvSpPr>
          <p:spPr>
            <a:xfrm>
              <a:off x="804672" y="3550615"/>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3</a:t>
              </a:r>
              <a:endParaRPr lang="en-US" sz="1715" dirty="0"/>
            </a:p>
          </p:txBody>
        </p:sp>
        <p:sp>
          <p:nvSpPr>
            <p:cNvPr id="22" name="5_Text_21"/>
            <p:cNvSpPr/>
            <p:nvPr/>
          </p:nvSpPr>
          <p:spPr>
            <a:xfrm>
              <a:off x="1463040" y="3410712"/>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Water</a:t>
              </a:r>
              <a:endParaRPr lang="en-US" sz="2200" dirty="0"/>
            </a:p>
          </p:txBody>
        </p:sp>
        <p:sp>
          <p:nvSpPr>
            <p:cNvPr id="23" name="5_Text_22"/>
            <p:cNvSpPr/>
            <p:nvPr/>
          </p:nvSpPr>
          <p:spPr>
            <a:xfrm>
              <a:off x="1472184" y="3867912"/>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fresh daily</a:t>
              </a:r>
              <a:endParaRPr lang="en-US" sz="1620" dirty="0"/>
            </a:p>
          </p:txBody>
        </p:sp>
      </p:grpSp>
      <p:grpSp>
        <p:nvGrpSpPr>
          <p:cNvPr id="103" name="Reveal_4_whole_card"/>
          <p:cNvGrpSpPr/>
          <p:nvPr/>
        </p:nvGrpSpPr>
        <p:grpSpPr>
          <a:xfrm>
            <a:off x="6236208" y="3255264"/>
            <a:ext cx="5358384" cy="987552"/>
            <a:chOff x="6236208" y="3255264"/>
            <a:chExt cx="5358384" cy="987552"/>
          </a:xfrm>
        </p:grpSpPr>
        <p:sp>
          <p:nvSpPr>
            <p:cNvPr id="24" name="5_Panel_23"/>
            <p:cNvSpPr/>
            <p:nvPr/>
          </p:nvSpPr>
          <p:spPr>
            <a:xfrm>
              <a:off x="6236208" y="3255264"/>
              <a:ext cx="5358384" cy="98755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5" name="5_Badge_24"/>
            <p:cNvSpPr/>
            <p:nvPr/>
          </p:nvSpPr>
          <p:spPr>
            <a:xfrm>
              <a:off x="6455664" y="3483864"/>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6" name="5_Text_25"/>
            <p:cNvSpPr/>
            <p:nvPr/>
          </p:nvSpPr>
          <p:spPr>
            <a:xfrm>
              <a:off x="6455664" y="3550615"/>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4</a:t>
              </a:r>
              <a:endParaRPr lang="en-US" sz="1715" dirty="0"/>
            </a:p>
          </p:txBody>
        </p:sp>
        <p:sp>
          <p:nvSpPr>
            <p:cNvPr id="27" name="5_Text_26"/>
            <p:cNvSpPr/>
            <p:nvPr/>
          </p:nvSpPr>
          <p:spPr>
            <a:xfrm>
              <a:off x="7114032" y="3410712"/>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Treats</a:t>
              </a:r>
              <a:endParaRPr lang="en-US" sz="2200" dirty="0"/>
            </a:p>
          </p:txBody>
        </p:sp>
        <p:sp>
          <p:nvSpPr>
            <p:cNvPr id="28" name="5_Text_27"/>
            <p:cNvSpPr/>
            <p:nvPr/>
          </p:nvSpPr>
          <p:spPr>
            <a:xfrm>
              <a:off x="7123176" y="3867912"/>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small occasional</a:t>
              </a:r>
              <a:endParaRPr lang="en-US" sz="1620" dirty="0"/>
            </a:p>
          </p:txBody>
        </p:sp>
      </p:grpSp>
      <p:grpSp>
        <p:nvGrpSpPr>
          <p:cNvPr id="104" name="Reveal_5_Agents"/>
          <p:cNvGrpSpPr/>
          <p:nvPr/>
        </p:nvGrpSpPr>
        <p:grpSpPr>
          <a:xfrm>
            <a:off x="585216" y="4498848"/>
            <a:ext cx="11009376" cy="859536"/>
            <a:chOff x="585216" y="4498848"/>
            <a:chExt cx="11009376" cy="859536"/>
          </a:xfrm>
        </p:grpSpPr>
        <p:sp>
          <p:nvSpPr>
            <p:cNvPr id="40" name="Agents_40"/>
            <p:cNvSpPr/>
            <p:nvPr/>
          </p:nvSpPr>
          <p:spPr>
            <a:xfrm>
              <a:off x="585216" y="4498848"/>
              <a:ext cx="11009376" cy="859536"/>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41" name="Agents_41"/>
            <p:cNvSpPr/>
            <p:nvPr/>
          </p:nvSpPr>
          <p:spPr>
            <a:xfrm>
              <a:off x="804672" y="4704588"/>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42" name="Agents_42"/>
            <p:cNvSpPr/>
            <p:nvPr/>
          </p:nvSpPr>
          <p:spPr>
            <a:xfrm>
              <a:off x="804672" y="4771339"/>
              <a:ext cx="448056" cy="327355"/>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5</a:t>
              </a:r>
              <a:endParaRPr lang="en-US" sz="1715" dirty="0"/>
            </a:p>
          </p:txBody>
        </p:sp>
        <p:sp>
          <p:nvSpPr>
            <p:cNvPr id="43" name="Agents_43"/>
            <p:cNvSpPr/>
            <p:nvPr/>
          </p:nvSpPr>
          <p:spPr>
            <a:xfrm>
              <a:off x="1463040" y="4718304"/>
              <a:ext cx="1417320"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Wet</a:t>
              </a:r>
              <a:endParaRPr lang="en-US" sz="2200" dirty="0"/>
            </a:p>
          </p:txBody>
        </p:sp>
        <p:sp>
          <p:nvSpPr>
            <p:cNvPr id="44" name="Agents_44"/>
            <p:cNvSpPr/>
            <p:nvPr/>
          </p:nvSpPr>
          <p:spPr>
            <a:xfrm>
              <a:off x="3108960" y="4754880"/>
              <a:ext cx="4640742"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mix options</a:t>
              </a:r>
              <a:endParaRPr lang="en-US" sz="1620" dirty="0"/>
            </a:p>
          </p:txBody>
        </p:sp>
      </p:grpSp>
      <p:sp>
        <p:nvSpPr>
          <p:cNvPr id="31" name="5_Text_30"/>
          <p:cNvSpPr/>
          <p:nvPr/>
        </p:nvSpPr>
        <p:spPr>
          <a:xfrm>
            <a:off x="612648" y="5577840"/>
            <a:ext cx="10954512" cy="329184"/>
          </a:xfrm>
          <a:prstGeom prst="rect">
            <a:avLst/>
          </a:prstGeom>
          <a:noFill/>
          <a:ln/>
        </p:spPr>
        <p:txBody>
          <a:bodyPr wrap="square" lIns="0" tIns="0" rIns="0" bIns="0" rtlCol="0" anchor="t"/>
          <a:lstStyle/>
          <a:p>
            <a:pPr marL="0" indent="0">
              <a:buNone/>
            </a:pPr>
            <a:r>
              <a:rPr lang="en-US" sz="1700" dirty="0">
                <a:solidFill>
                  <a:srgbClr val="091F2C"/>
                </a:solidFill>
                <a:latin typeface="Aptos" pitchFamily="34" charset="0"/>
                <a:ea typeface="Aptos" pitchFamily="34" charset="-122"/>
                <a:cs typeface="Aptos" pitchFamily="34" charset="-120"/>
              </a:rPr>
              <a:t>Follow packaging guides and vet advice; keep water clean and available</a:t>
            </a:r>
            <a:endParaRPr lang="en-US" sz="178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fade">
                                      <p:cBhvr>
                                        <p:cTn id="27" dur="250" fill="hold"/>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Which Copilot should I start with?">
    <p:bg>
      <p:bgPr>
        <a:solidFill>
          <a:srgbClr val="F2F2F8"/>
        </a:solidFill>
        <a:effectLst/>
      </p:bgPr>
    </p:bg>
    <p:spTree>
      <p:nvGrpSpPr>
        <p:cNvPr id="1" name=""/>
        <p:cNvGrpSpPr/>
        <p:nvPr/>
      </p:nvGrpSpPr>
      <p:grpSpPr>
        <a:xfrm>
          <a:off x="0" y="0"/>
          <a:ext cx="0" cy="0"/>
          <a:chOff x="0" y="0"/>
          <a:chExt cx="0" cy="0"/>
        </a:xfrm>
      </p:grpSpPr>
      <p:sp>
        <p:nvSpPr>
          <p:cNvPr id="2" name="White title panel"/>
          <p:cNvSpPr/>
          <p:nvPr/>
        </p:nvSpPr>
        <p:spPr>
          <a:xfrm>
            <a:off x="0" y="0"/>
            <a:ext cx="12192000" cy="1828800"/>
          </a:xfrm>
          <a:prstGeom prst="rect">
            <a:avLst/>
          </a:prstGeom>
          <a:solidFill>
            <a:srgbClr val="FFFFFF"/>
          </a:solidFill>
          <a:ln>
            <a:noFill/>
          </a:ln>
        </p:spPr>
        <p:txBody>
          <a:bodyPr/>
          <a:lstStyle/>
          <a:p>
            <a:endParaRPr lang="en-GB"/>
          </a:p>
        </p:txBody>
      </p:sp>
      <p:sp>
        <p:nvSpPr>
          <p:cNvPr id="3" name="Decision slide title"/>
          <p:cNvSpPr txBox="1"/>
          <p:nvPr/>
        </p:nvSpPr>
        <p:spPr>
          <a:xfrm>
            <a:off x="566928" y="786384"/>
            <a:ext cx="11055096" cy="621792"/>
          </a:xfrm>
          <a:prstGeom prst="rect">
            <a:avLst/>
          </a:prstGeom>
          <a:noFill/>
          <a:ln>
            <a:noFill/>
          </a:ln>
        </p:spPr>
        <p:txBody>
          <a:bodyPr wrap="none" lIns="0" tIns="0" rIns="0" bIns="0" anchor="t"/>
          <a:lstStyle/>
          <a:p>
            <a:pPr>
              <a:buNone/>
            </a:pPr>
            <a:r>
              <a:rPr lang="en-GB" sz="3600" b="1">
                <a:gradFill rotWithShape="1">
                  <a:gsLst>
                    <a:gs pos="0">
                      <a:srgbClr val="0877DD"/>
                    </a:gs>
                    <a:gs pos="100000">
                      <a:srgbClr val="B535C3"/>
                    </a:gs>
                  </a:gsLst>
                  <a:lin ang="0" scaled="1"/>
                </a:gradFill>
                <a:latin typeface="Aptos Display"/>
              </a:rPr>
              <a:t>Setting up your home</a:t>
            </a:r>
          </a:p>
        </p:txBody>
      </p:sp>
      <p:sp>
        <p:nvSpPr>
          <p:cNvPr id="4" name="Decision slide subtitle"/>
          <p:cNvSpPr txBox="1"/>
          <p:nvPr/>
        </p:nvSpPr>
        <p:spPr>
          <a:xfrm>
            <a:off x="594360" y="1444752"/>
            <a:ext cx="10972800" cy="292608"/>
          </a:xfrm>
          <a:prstGeom prst="rect">
            <a:avLst/>
          </a:prstGeom>
          <a:noFill/>
          <a:ln>
            <a:noFill/>
          </a:ln>
        </p:spPr>
        <p:txBody>
          <a:bodyPr wrap="none" lIns="0" tIns="0" rIns="0" bIns="0"/>
          <a:lstStyle/>
          <a:p>
            <a:pPr>
              <a:buNone/>
            </a:pPr>
            <a:r>
              <a:rPr lang="en-GB" sz="1600">
                <a:solidFill>
                  <a:srgbClr val="4E5E70"/>
                </a:solidFill>
                <a:latin typeface="Aptos"/>
              </a:rPr>
              <a:t>Match spaces and gear to species and temperament</a:t>
            </a:r>
          </a:p>
        </p:txBody>
      </p:sp>
      <p:cxnSp>
        <p:nvCxnSpPr>
          <p:cNvPr id="10" name="Start stem"/>
          <p:cNvCxnSpPr/>
          <p:nvPr/>
        </p:nvCxnSpPr>
        <p:spPr>
          <a:xfrm>
            <a:off x="6094476" y="2340864"/>
            <a:ext cx="0" cy="64008"/>
          </a:xfrm>
          <a:prstGeom prst="line">
            <a:avLst/>
          </a:prstGeom>
          <a:ln w="19050">
            <a:solidFill>
              <a:srgbClr val="A692BD"/>
            </a:solidFill>
          </a:ln>
        </p:spPr>
      </p:cxnSp>
      <p:cxnSp>
        <p:nvCxnSpPr>
          <p:cNvPr id="11" name="Content branch"/>
          <p:cNvCxnSpPr/>
          <p:nvPr/>
        </p:nvCxnSpPr>
        <p:spPr>
          <a:xfrm>
            <a:off x="3264408" y="2404872"/>
            <a:ext cx="2830068" cy="0"/>
          </a:xfrm>
          <a:prstGeom prst="line">
            <a:avLst/>
          </a:prstGeom>
          <a:ln w="19050">
            <a:solidFill>
              <a:srgbClr val="A692BD"/>
            </a:solidFill>
          </a:ln>
        </p:spPr>
      </p:cxnSp>
      <p:cxnSp>
        <p:nvCxnSpPr>
          <p:cNvPr id="12" name="File branch"/>
          <p:cNvCxnSpPr/>
          <p:nvPr/>
        </p:nvCxnSpPr>
        <p:spPr>
          <a:xfrm>
            <a:off x="6094476" y="2404872"/>
            <a:ext cx="2839212" cy="0"/>
          </a:xfrm>
          <a:prstGeom prst="line">
            <a:avLst/>
          </a:prstGeom>
          <a:ln w="19050">
            <a:solidFill>
              <a:srgbClr val="A692BD"/>
            </a:solidFill>
          </a:ln>
        </p:spPr>
      </p:cxnSp>
      <p:cxnSp>
        <p:nvCxnSpPr>
          <p:cNvPr id="13" name="Content arrow"/>
          <p:cNvCxnSpPr/>
          <p:nvPr/>
        </p:nvCxnSpPr>
        <p:spPr>
          <a:xfrm>
            <a:off x="3264408" y="2404872"/>
            <a:ext cx="0" cy="109728"/>
          </a:xfrm>
          <a:prstGeom prst="line">
            <a:avLst/>
          </a:prstGeom>
          <a:ln w="19050">
            <a:solidFill>
              <a:srgbClr val="A692BD"/>
            </a:solidFill>
            <a:tailEnd type="triangle" w="sm" len="sm"/>
          </a:ln>
        </p:spPr>
      </p:cxnSp>
      <p:cxnSp>
        <p:nvCxnSpPr>
          <p:cNvPr id="14" name="File arrow"/>
          <p:cNvCxnSpPr/>
          <p:nvPr/>
        </p:nvCxnSpPr>
        <p:spPr>
          <a:xfrm>
            <a:off x="8933688" y="2404872"/>
            <a:ext cx="0" cy="109728"/>
          </a:xfrm>
          <a:prstGeom prst="line">
            <a:avLst/>
          </a:prstGeom>
          <a:ln w="19050">
            <a:solidFill>
              <a:srgbClr val="A692BD"/>
            </a:solidFill>
            <a:tailEnd type="triangle" w="sm" len="sm"/>
          </a:ln>
        </p:spPr>
      </p:cxnSp>
      <p:sp>
        <p:nvSpPr>
          <p:cNvPr id="20" name="Start question"/>
          <p:cNvSpPr/>
          <p:nvPr/>
        </p:nvSpPr>
        <p:spPr>
          <a:xfrm>
            <a:off x="4187952" y="1901952"/>
            <a:ext cx="3813048" cy="438912"/>
          </a:xfrm>
          <a:prstGeom prst="roundRect">
            <a:avLst/>
          </a:prstGeom>
          <a:solidFill>
            <a:srgbClr val="FFFFFF"/>
          </a:solidFill>
          <a:ln w="15240">
            <a:solidFill>
              <a:srgbClr val="7653AE"/>
            </a:solidFill>
          </a:ln>
        </p:spPr>
        <p:txBody>
          <a:bodyPr wrap="none" lIns="91440" tIns="0" rIns="91440" bIns="0" anchor="ctr"/>
          <a:lstStyle/>
          <a:p>
            <a:pPr algn="ctr">
              <a:buNone/>
            </a:pPr>
            <a:r>
              <a:rPr lang="en-GB" sz="1850" b="1">
                <a:solidFill>
                  <a:srgbClr val="353047"/>
                </a:solidFill>
                <a:latin typeface="Aptos"/>
              </a:rPr>
              <a:t>What does home need?</a:t>
            </a:r>
          </a:p>
        </p:txBody>
      </p:sp>
      <p:sp>
        <p:nvSpPr>
          <p:cNvPr id="21" name="Work out the content"/>
          <p:cNvSpPr/>
          <p:nvPr/>
        </p:nvSpPr>
        <p:spPr>
          <a:xfrm>
            <a:off x="585216" y="2514600"/>
            <a:ext cx="5358384" cy="457200"/>
          </a:xfrm>
          <a:prstGeom prst="roundRect">
            <a:avLst/>
          </a:prstGeom>
          <a:solidFill>
            <a:srgbClr val="EEE8F7"/>
          </a:solidFill>
          <a:ln>
            <a:noFill/>
          </a:ln>
        </p:spPr>
        <p:txBody>
          <a:bodyPr wrap="none" lIns="91440" tIns="0" rIns="91440" bIns="0" anchor="ctr"/>
          <a:lstStyle/>
          <a:p>
            <a:pPr algn="ctr">
              <a:buNone/>
            </a:pPr>
            <a:r>
              <a:rPr lang="en-GB" sz="2100" b="1">
                <a:solidFill>
                  <a:srgbClr val="7653AE"/>
                </a:solidFill>
                <a:latin typeface="Aptos"/>
              </a:rPr>
              <a:t>For cats</a:t>
            </a:r>
          </a:p>
        </p:txBody>
      </p:sp>
      <p:sp>
        <p:nvSpPr>
          <p:cNvPr id="22" name="Work on the file"/>
          <p:cNvSpPr/>
          <p:nvPr/>
        </p:nvSpPr>
        <p:spPr>
          <a:xfrm>
            <a:off x="6254496" y="2514600"/>
            <a:ext cx="5358384" cy="457200"/>
          </a:xfrm>
          <a:prstGeom prst="roundRect">
            <a:avLst/>
          </a:prstGeom>
          <a:solidFill>
            <a:srgbClr val="E4EFFB"/>
          </a:solidFill>
          <a:ln>
            <a:noFill/>
          </a:ln>
        </p:spPr>
        <p:txBody>
          <a:bodyPr wrap="none" lIns="91440" tIns="0" rIns="91440" bIns="0" anchor="ctr"/>
          <a:lstStyle/>
          <a:p>
            <a:pPr algn="ctr">
              <a:buNone/>
            </a:pPr>
            <a:r>
              <a:rPr lang="en-GB" sz="2100" b="1">
                <a:solidFill>
                  <a:srgbClr val="195B9D"/>
                </a:solidFill>
                <a:latin typeface="Aptos"/>
              </a:rPr>
              <a:t>For dogs</a:t>
            </a:r>
          </a:p>
        </p:txBody>
      </p:sp>
      <p:cxnSp>
        <p:nvCxnSpPr>
          <p:cNvPr id="23" name="Content options stem"/>
          <p:cNvCxnSpPr/>
          <p:nvPr/>
        </p:nvCxnSpPr>
        <p:spPr>
          <a:xfrm>
            <a:off x="3264408" y="2971800"/>
            <a:ext cx="0" cy="164592"/>
          </a:xfrm>
          <a:prstGeom prst="line">
            <a:avLst/>
          </a:prstGeom>
          <a:ln w="19050">
            <a:solidFill>
              <a:srgbClr val="A692BD"/>
            </a:solidFill>
          </a:ln>
        </p:spPr>
      </p:cxnSp>
      <p:cxnSp>
        <p:nvCxnSpPr>
          <p:cNvPr id="24" name="File options stem"/>
          <p:cNvCxnSpPr/>
          <p:nvPr/>
        </p:nvCxnSpPr>
        <p:spPr>
          <a:xfrm>
            <a:off x="8933688" y="2971800"/>
            <a:ext cx="0" cy="164592"/>
          </a:xfrm>
          <a:prstGeom prst="line">
            <a:avLst/>
          </a:prstGeom>
          <a:ln w="19050">
            <a:solidFill>
              <a:srgbClr val="A692BD"/>
            </a:solidFill>
          </a:ln>
        </p:spPr>
      </p:cxnSp>
      <p:grpSp>
        <p:nvGrpSpPr>
          <p:cNvPr id="100" name="Reveal 1 - Microsoft 365 Copilot Chat"/>
          <p:cNvGrpSpPr/>
          <p:nvPr/>
        </p:nvGrpSpPr>
        <p:grpSpPr>
          <a:xfrm>
            <a:off x="0" y="0"/>
            <a:ext cx="12192000" cy="6858000"/>
            <a:chOff x="0" y="0"/>
            <a:chExt cx="12192000" cy="6858000"/>
          </a:xfrm>
        </p:grpSpPr>
        <p:cxnSp>
          <p:nvCxnSpPr>
            <p:cNvPr id="101" name="Chat branch"/>
            <p:cNvCxnSpPr/>
            <p:nvPr/>
          </p:nvCxnSpPr>
          <p:spPr>
            <a:xfrm>
              <a:off x="1847088" y="3136392"/>
              <a:ext cx="1417320" cy="0"/>
            </a:xfrm>
            <a:prstGeom prst="line">
              <a:avLst/>
            </a:prstGeom>
            <a:ln w="19050">
              <a:solidFill>
                <a:srgbClr val="0877DD"/>
              </a:solidFill>
            </a:ln>
          </p:spPr>
        </p:cxnSp>
        <p:cxnSp>
          <p:nvCxnSpPr>
            <p:cNvPr id="102" name="Chat arrow"/>
            <p:cNvCxnSpPr/>
            <p:nvPr/>
          </p:nvCxnSpPr>
          <p:spPr>
            <a:xfrm>
              <a:off x="1847088" y="3136392"/>
              <a:ext cx="0" cy="155448"/>
            </a:xfrm>
            <a:prstGeom prst="line">
              <a:avLst/>
            </a:prstGeom>
            <a:ln w="19050">
              <a:solidFill>
                <a:srgbClr val="0877DD"/>
              </a:solidFill>
              <a:tailEnd type="triangle" w="sm" len="sm"/>
            </a:ln>
          </p:spPr>
        </p:cxnSp>
        <p:sp>
          <p:nvSpPr>
            <p:cNvPr id="103" name="Chat - combine evidence"/>
            <p:cNvSpPr/>
            <p:nvPr/>
          </p:nvSpPr>
          <p:spPr>
            <a:xfrm>
              <a:off x="58521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Toileting</a:t>
              </a:r>
            </a:p>
            <a:p>
              <a:pPr>
                <a:spcAft>
                  <a:spcPts val="700"/>
                </a:spcAft>
                <a:buNone/>
              </a:pPr>
              <a:r>
                <a:rPr lang="en-GB" sz="2000" b="1">
                  <a:solidFill>
                    <a:srgbClr val="0877DD"/>
                  </a:solidFill>
                  <a:latin typeface="Aptos"/>
                </a:rPr>
                <a:t>Litter tray</a:t>
              </a:r>
            </a:p>
            <a:p>
              <a:pPr>
                <a:buNone/>
              </a:pPr>
              <a:r>
                <a:rPr lang="en-GB" sz="1450">
                  <a:solidFill>
                    <a:srgbClr val="353047"/>
                  </a:solidFill>
                  <a:latin typeface="Aptos"/>
                </a:rPr>
                <a:t>Quiet spot; one per cat plus spare; clean daily</a:t>
              </a:r>
            </a:p>
          </p:txBody>
        </p:sp>
      </p:grpSp>
      <p:grpSp>
        <p:nvGrpSpPr>
          <p:cNvPr id="200" name="Reveal 2 - Copilot Notebooks"/>
          <p:cNvGrpSpPr/>
          <p:nvPr/>
        </p:nvGrpSpPr>
        <p:grpSpPr>
          <a:xfrm>
            <a:off x="0" y="0"/>
            <a:ext cx="12192000" cy="6858000"/>
            <a:chOff x="0" y="0"/>
            <a:chExt cx="12192000" cy="6858000"/>
          </a:xfrm>
        </p:grpSpPr>
        <p:cxnSp>
          <p:nvCxnSpPr>
            <p:cNvPr id="201" name="Notebooks branch"/>
            <p:cNvCxnSpPr/>
            <p:nvPr/>
          </p:nvCxnSpPr>
          <p:spPr>
            <a:xfrm>
              <a:off x="3264408" y="3136392"/>
              <a:ext cx="1417320" cy="0"/>
            </a:xfrm>
            <a:prstGeom prst="line">
              <a:avLst/>
            </a:prstGeom>
            <a:ln w="19050">
              <a:solidFill>
                <a:srgbClr val="7653AE"/>
              </a:solidFill>
            </a:ln>
          </p:spPr>
        </p:cxnSp>
        <p:cxnSp>
          <p:nvCxnSpPr>
            <p:cNvPr id="202" name="Notebooks arrow"/>
            <p:cNvCxnSpPr/>
            <p:nvPr/>
          </p:nvCxnSpPr>
          <p:spPr>
            <a:xfrm>
              <a:off x="4681728" y="3136392"/>
              <a:ext cx="0" cy="155448"/>
            </a:xfrm>
            <a:prstGeom prst="line">
              <a:avLst/>
            </a:prstGeom>
            <a:ln w="19050">
              <a:solidFill>
                <a:srgbClr val="7653AE"/>
              </a:solidFill>
              <a:tailEnd type="triangle" w="sm" len="sm"/>
            </a:ln>
          </p:spPr>
        </p:cxnSp>
        <p:sp>
          <p:nvSpPr>
            <p:cNvPr id="203" name="Notebooks - continuing evidence"/>
            <p:cNvSpPr/>
            <p:nvPr/>
          </p:nvSpPr>
          <p:spPr>
            <a:xfrm>
              <a:off x="341985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Comfort</a:t>
              </a:r>
            </a:p>
            <a:p>
              <a:pPr>
                <a:spcAft>
                  <a:spcPts val="700"/>
                </a:spcAft>
                <a:buNone/>
              </a:pPr>
              <a:r>
                <a:rPr lang="en-GB" sz="2000" b="1">
                  <a:solidFill>
                    <a:srgbClr val="7653AE"/>
                  </a:solidFill>
                  <a:latin typeface="Aptos"/>
                </a:rPr>
                <a:t>Hiding spots</a:t>
              </a:r>
            </a:p>
            <a:p>
              <a:pPr>
                <a:buNone/>
              </a:pPr>
              <a:r>
                <a:rPr lang="en-GB" sz="1450">
                  <a:solidFill>
                    <a:srgbClr val="353047"/>
                  </a:solidFill>
                  <a:latin typeface="Aptos"/>
                </a:rPr>
                <a:t>Provide bed and safe hideaways to reduce stress</a:t>
              </a:r>
            </a:p>
          </p:txBody>
        </p:sp>
      </p:grpSp>
      <p:grpSp>
        <p:nvGrpSpPr>
          <p:cNvPr id="300" name="Reveal 3 - Copilot in Word"/>
          <p:cNvGrpSpPr/>
          <p:nvPr/>
        </p:nvGrpSpPr>
        <p:grpSpPr>
          <a:xfrm>
            <a:off x="0" y="0"/>
            <a:ext cx="12192000" cy="6858000"/>
            <a:chOff x="0" y="0"/>
            <a:chExt cx="12192000" cy="6858000"/>
          </a:xfrm>
        </p:grpSpPr>
        <p:cxnSp>
          <p:nvCxnSpPr>
            <p:cNvPr id="301" name="Word branch"/>
            <p:cNvCxnSpPr/>
            <p:nvPr/>
          </p:nvCxnSpPr>
          <p:spPr>
            <a:xfrm>
              <a:off x="7516368" y="3136392"/>
              <a:ext cx="1417320" cy="0"/>
            </a:xfrm>
            <a:prstGeom prst="line">
              <a:avLst/>
            </a:prstGeom>
            <a:ln w="19050">
              <a:solidFill>
                <a:srgbClr val="195B9D"/>
              </a:solidFill>
            </a:ln>
          </p:spPr>
        </p:cxnSp>
        <p:cxnSp>
          <p:nvCxnSpPr>
            <p:cNvPr id="302" name="Word arrow"/>
            <p:cNvCxnSpPr/>
            <p:nvPr/>
          </p:nvCxnSpPr>
          <p:spPr>
            <a:xfrm>
              <a:off x="7516368" y="3136392"/>
              <a:ext cx="0" cy="155448"/>
            </a:xfrm>
            <a:prstGeom prst="line">
              <a:avLst/>
            </a:prstGeom>
            <a:ln w="19050">
              <a:solidFill>
                <a:srgbClr val="195B9D"/>
              </a:solidFill>
              <a:tailEnd type="triangle" w="sm" len="sm"/>
            </a:ln>
          </p:spPr>
        </p:cxnSp>
        <p:sp>
          <p:nvSpPr>
            <p:cNvPr id="303" name="Word - document or template"/>
            <p:cNvSpPr/>
            <p:nvPr/>
          </p:nvSpPr>
          <p:spPr>
            <a:xfrm>
              <a:off x="625449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Walks</a:t>
              </a:r>
            </a:p>
            <a:p>
              <a:pPr>
                <a:spcAft>
                  <a:spcPts val="700"/>
                </a:spcAft>
                <a:buNone/>
              </a:pPr>
              <a:r>
                <a:rPr lang="en-GB" sz="2000" b="1">
                  <a:solidFill>
                    <a:srgbClr val="195B9D"/>
                  </a:solidFill>
                  <a:latin typeface="Aptos"/>
                </a:rPr>
                <a:t>Lead and bags</a:t>
              </a:r>
            </a:p>
            <a:p>
              <a:pPr>
                <a:buNone/>
              </a:pPr>
              <a:r>
                <a:rPr lang="en-GB" sz="1450">
                  <a:solidFill>
                    <a:srgbClr val="353047"/>
                  </a:solidFill>
                  <a:latin typeface="Aptos"/>
                </a:rPr>
                <a:t>Harness/lead, poo bags ready by the door</a:t>
              </a:r>
            </a:p>
          </p:txBody>
        </p:sp>
      </p:grpSp>
      <p:grpSp>
        <p:nvGrpSpPr>
          <p:cNvPr id="400" name="Reveal 4 - Copilot in PowerPoint"/>
          <p:cNvGrpSpPr/>
          <p:nvPr/>
        </p:nvGrpSpPr>
        <p:grpSpPr>
          <a:xfrm>
            <a:off x="0" y="0"/>
            <a:ext cx="12192000" cy="6858000"/>
            <a:chOff x="0" y="0"/>
            <a:chExt cx="12192000" cy="6858000"/>
          </a:xfrm>
        </p:grpSpPr>
        <p:cxnSp>
          <p:nvCxnSpPr>
            <p:cNvPr id="401" name="PowerPoint branch"/>
            <p:cNvCxnSpPr/>
            <p:nvPr/>
          </p:nvCxnSpPr>
          <p:spPr>
            <a:xfrm>
              <a:off x="8933688" y="3136392"/>
              <a:ext cx="1417320" cy="0"/>
            </a:xfrm>
            <a:prstGeom prst="line">
              <a:avLst/>
            </a:prstGeom>
            <a:ln w="19050">
              <a:solidFill>
                <a:srgbClr val="B535C3"/>
              </a:solidFill>
            </a:ln>
          </p:spPr>
        </p:cxnSp>
        <p:cxnSp>
          <p:nvCxnSpPr>
            <p:cNvPr id="402" name="PowerPoint arrow"/>
            <p:cNvCxnSpPr/>
            <p:nvPr/>
          </p:nvCxnSpPr>
          <p:spPr>
            <a:xfrm>
              <a:off x="10351008" y="3136392"/>
              <a:ext cx="0" cy="155448"/>
            </a:xfrm>
            <a:prstGeom prst="line">
              <a:avLst/>
            </a:prstGeom>
            <a:ln w="19050">
              <a:solidFill>
                <a:srgbClr val="B535C3"/>
              </a:solidFill>
              <a:tailEnd type="triangle" w="sm" len="sm"/>
            </a:ln>
          </p:spPr>
        </p:cxnSp>
        <p:sp>
          <p:nvSpPr>
            <p:cNvPr id="403" name="PowerPoint - source or slides"/>
            <p:cNvSpPr/>
            <p:nvPr/>
          </p:nvSpPr>
          <p:spPr>
            <a:xfrm>
              <a:off x="9089136" y="3291840"/>
              <a:ext cx="2523744" cy="1828800"/>
            </a:xfrm>
            <a:prstGeom prst="roundRect">
              <a:avLst>
                <a:gd name="adj" fmla="val 7500"/>
              </a:avLst>
            </a:prstGeom>
            <a:solidFill>
              <a:srgbClr val="FFFFFF"/>
            </a:solidFill>
            <a:ln w="15240">
              <a:solidFill>
                <a:srgbClr val="E3DEEC"/>
              </a:solidFill>
            </a:ln>
          </p:spPr>
          <p:txBody>
            <a:bodyPr wrap="square" lIns="164592" tIns="109728" rIns="164592" bIns="109728" anchor="ctr"/>
            <a:lstStyle/>
            <a:p>
              <a:pPr>
                <a:spcAft>
                  <a:spcPts val="600"/>
                </a:spcAft>
                <a:buNone/>
              </a:pPr>
              <a:r>
                <a:rPr lang="en-GB" sz="1300" b="1">
                  <a:solidFill>
                    <a:srgbClr val="4E5E70"/>
                  </a:solidFill>
                  <a:latin typeface="Aptos"/>
                </a:rPr>
                <a:t>Rest</a:t>
              </a:r>
            </a:p>
            <a:p>
              <a:pPr>
                <a:spcAft>
                  <a:spcPts val="700"/>
                </a:spcAft>
                <a:buNone/>
              </a:pPr>
              <a:r>
                <a:rPr lang="en-GB" sz="2000" b="1">
                  <a:solidFill>
                    <a:srgbClr val="B535C3"/>
                  </a:solidFill>
                  <a:latin typeface="Aptos"/>
                </a:rPr>
                <a:t>Crate or bed</a:t>
              </a:r>
            </a:p>
            <a:p>
              <a:pPr>
                <a:buNone/>
              </a:pPr>
              <a:r>
                <a:rPr lang="en-GB" sz="1450">
                  <a:solidFill>
                    <a:srgbClr val="353047"/>
                  </a:solidFill>
                  <a:latin typeface="Aptos"/>
                </a:rPr>
                <a:t>Calm corner with bed; crate can aid routine and safety</a:t>
              </a:r>
            </a:p>
          </p:txBody>
        </p:sp>
      </p:grpSp>
      <p:sp>
        <p:nvSpPr>
          <p:cNvPr id="40" name="Document skills and plugins callout"/>
          <p:cNvSpPr/>
          <p:nvPr/>
        </p:nvSpPr>
        <p:spPr>
          <a:xfrm>
            <a:off x="585216" y="5394960"/>
            <a:ext cx="11027664" cy="594360"/>
          </a:xfrm>
          <a:prstGeom prst="roundRect">
            <a:avLst/>
          </a:prstGeom>
          <a:solidFill>
            <a:srgbClr val="E4EFFB"/>
          </a:solidFill>
          <a:ln w="15240">
            <a:solidFill>
              <a:srgbClr val="CBDEEE"/>
            </a:solidFill>
          </a:ln>
        </p:spPr>
        <p:txBody>
          <a:bodyPr wrap="none" lIns="164592" tIns="45720" rIns="164592" bIns="9144" anchor="ctr"/>
          <a:lstStyle/>
          <a:p>
            <a:pPr>
              <a:buNone/>
            </a:pPr>
            <a:r>
              <a:rPr lang="en-GB" sz="1600" b="1">
                <a:solidFill>
                  <a:srgbClr val="195B9D"/>
                </a:solidFill>
                <a:latin typeface="Aptos"/>
              </a:rPr>
              <a:t>Plan and adjust</a:t>
            </a:r>
          </a:p>
          <a:p>
            <a:pPr>
              <a:buNone/>
            </a:pPr>
            <a:r>
              <a:rPr lang="en-GB" sz="1450">
                <a:solidFill>
                  <a:srgbClr val="4E5E70"/>
                </a:solidFill>
                <a:latin typeface="Aptos"/>
              </a:rPr>
              <a:t>Start with essentials; refine as your pet shows preferences</a:t>
            </a:r>
          </a:p>
        </p:txBody>
      </p:sp>
      <p:pic>
        <p:nvPicPr>
          <p:cNvPr id="41" name="Copilot mark" descr="Microsoft Copilot"/>
          <p:cNvPicPr>
            <a:picLocks noChangeAspect="1"/>
          </p:cNvPicPr>
          <p:nvPr/>
        </p:nvPicPr>
        <p:blipFill>
          <a:blip r:embed="rId3"/>
          <a:stretch>
            <a:fillRect/>
          </a:stretch>
        </p:blipFill>
        <p:spPr>
          <a:xfrm>
            <a:off x="576072" y="6245352"/>
            <a:ext cx="210312" cy="210312"/>
          </a:xfrm>
          <a:prstGeom prst="rect">
            <a:avLst/>
          </a:prstGeom>
        </p:spPr>
      </p:pic>
      <p:sp>
        <p:nvSpPr>
          <p:cNvPr id="42" name="Microsoft Copilot footer"/>
          <p:cNvSpPr txBox="1"/>
          <p:nvPr/>
        </p:nvSpPr>
        <p:spPr>
          <a:xfrm>
            <a:off x="914400" y="6272784"/>
            <a:ext cx="7711440" cy="182880"/>
          </a:xfrm>
          <a:prstGeom prst="rect">
            <a:avLst/>
          </a:prstGeom>
          <a:noFill/>
          <a:ln>
            <a:noFill/>
          </a:ln>
        </p:spPr>
        <p:txBody>
          <a:bodyPr wrap="none" lIns="0" tIns="0" rIns="0" bIns="0"/>
          <a:lstStyle/>
          <a:p>
            <a:pPr>
              <a:buNone/>
            </a:pPr>
            <a:r>
              <a:rPr lang="en-GB" sz="1070">
                <a:solidFill>
                  <a:srgbClr val="4E5E70"/>
                </a:solidFill>
                <a:latin typeface="Aptos"/>
              </a:rPr>
              <a:t>Microsoft Copilot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0"/>
                                        </p:tgtEl>
                                        <p:attrNameLst>
                                          <p:attrName>style.visibility</p:attrName>
                                        </p:attrNameLst>
                                      </p:cBhvr>
                                      <p:to>
                                        <p:strVal val="visible"/>
                                      </p:to>
                                    </p:set>
                                    <p:animEffect transition="in" filter="fade">
                                      <p:cBhvr>
                                        <p:cTn id="12" dur="250" fill="hold"/>
                                        <p:tgtEl>
                                          <p:spTgt spid="20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0"/>
                                        </p:tgtEl>
                                        <p:attrNameLst>
                                          <p:attrName>style.visibility</p:attrName>
                                        </p:attrNameLst>
                                      </p:cBhvr>
                                      <p:to>
                                        <p:strVal val="visible"/>
                                      </p:to>
                                    </p:set>
                                    <p:animEffect transition="in" filter="fade">
                                      <p:cBhvr>
                                        <p:cTn id="17" dur="250" fill="hold"/>
                                        <p:tgtEl>
                                          <p:spTgt spid="30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0"/>
                                        </p:tgtEl>
                                        <p:attrNameLst>
                                          <p:attrName>style.visibility</p:attrName>
                                        </p:attrNameLst>
                                      </p:cBhvr>
                                      <p:to>
                                        <p:strVal val="visible"/>
                                      </p:to>
                                    </p:set>
                                    <p:animEffect transition="in" filter="fade">
                                      <p:cBhvr>
                                        <p:cTn id="22" dur="250" fill="hold"/>
                                        <p:tgtEl>
                                          <p:spTgt spid="40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250" fill="hold"/>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Turn a PID into a DEP">
    <p:bg>
      <p:bgPr>
        <a:solidFill>
          <a:srgbClr val="F2F2F8"/>
        </a:solidFill>
        <a:effectLst/>
      </p:bgPr>
    </p:bg>
    <p:spTree>
      <p:nvGrpSpPr>
        <p:cNvPr id="1" name=""/>
        <p:cNvGrpSpPr/>
        <p:nvPr/>
      </p:nvGrpSpPr>
      <p:grpSpPr>
        <a:xfrm>
          <a:off x="0" y="0"/>
          <a:ext cx="0" cy="0"/>
          <a:chOff x="0" y="0"/>
          <a:chExt cx="0" cy="0"/>
        </a:xfrm>
      </p:grpSpPr>
      <p:sp>
        <p:nvSpPr>
          <p:cNvPr id="2" name="6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6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Health essentials</a:t>
            </a:r>
            <a:endParaRPr lang="en-US" sz="3600" dirty="0">
              <a:gradFill flip="none" rotWithShape="1">
                <a:gsLst>
                  <a:gs pos="0">
                    <a:srgbClr val="0877DD"/>
                  </a:gs>
                  <a:gs pos="100000">
                    <a:srgbClr val="B535C3"/>
                  </a:gs>
                </a:gsLst>
                <a:lin ang="0" scaled="1"/>
                <a:tileRect/>
              </a:gradFill>
            </a:endParaRPr>
          </a:p>
        </p:txBody>
      </p:sp>
      <p:sp>
        <p:nvSpPr>
          <p:cNvPr id="5" name="6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Register early with a vet; keep up prevention and checks</a:t>
            </a:r>
            <a:endParaRPr lang="en-US" sz="1600" dirty="0"/>
          </a:p>
        </p:txBody>
      </p:sp>
      <p:pic>
        <p:nvPicPr>
          <p:cNvPr id="6" name="6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6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11009376" cy="621792"/>
            <a:chOff x="585216" y="2048256"/>
            <a:chExt cx="11009376" cy="621792"/>
          </a:xfrm>
        </p:grpSpPr>
        <p:sp>
          <p:nvSpPr>
            <p:cNvPr id="9" name="6_Panel_8"/>
            <p:cNvSpPr/>
            <p:nvPr/>
          </p:nvSpPr>
          <p:spPr>
            <a:xfrm>
              <a:off x="585216" y="2048256"/>
              <a:ext cx="11009376" cy="621792"/>
            </a:xfrm>
            <a:prstGeom prst="roundRect">
              <a:avLst>
                <a:gd name="adj" fmla="val 29412"/>
              </a:avLst>
            </a:prstGeom>
            <a:solidFill>
              <a:srgbClr val="FFFFFF"/>
            </a:solidFill>
            <a:ln w="10795">
              <a:solidFill>
                <a:srgbClr val="E3DEEC"/>
              </a:solidFill>
              <a:prstDash val="solid"/>
            </a:ln>
          </p:spPr>
          <p:txBody>
            <a:bodyPr/>
            <a:lstStyle/>
            <a:p>
              <a:endParaRPr lang="en-GB"/>
            </a:p>
          </p:txBody>
        </p:sp>
        <p:sp>
          <p:nvSpPr>
            <p:cNvPr id="10" name="6_Badge_9"/>
            <p:cNvSpPr/>
            <p:nvPr/>
          </p:nvSpPr>
          <p:spPr>
            <a:xfrm>
              <a:off x="786384" y="2157984"/>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6_Text_10"/>
            <p:cNvSpPr/>
            <p:nvPr/>
          </p:nvSpPr>
          <p:spPr>
            <a:xfrm>
              <a:off x="786384" y="2216963"/>
              <a:ext cx="393192" cy="287030"/>
            </a:xfrm>
            <a:prstGeom prst="rect">
              <a:avLst/>
            </a:prstGeom>
            <a:noFill/>
            <a:ln/>
          </p:spPr>
          <p:txBody>
            <a:bodyPr wrap="square" lIns="0" tIns="0" rIns="0" bIns="0" rtlCol="0" anchor="t"/>
            <a:lstStyle/>
            <a:p>
              <a:pPr marL="0" indent="0" algn="ctr">
                <a:buNone/>
              </a:pPr>
              <a:r>
                <a:rPr lang="en-US" sz="1505" b="1" dirty="0">
                  <a:solidFill>
                    <a:srgbClr val="0877DD"/>
                  </a:solidFill>
                  <a:latin typeface="Aptos" pitchFamily="34" charset="0"/>
                  <a:ea typeface="Aptos" pitchFamily="34" charset="-122"/>
                  <a:cs typeface="Aptos" pitchFamily="34" charset="-120"/>
                </a:rPr>
                <a:t>G</a:t>
              </a:r>
              <a:endParaRPr lang="en-US" sz="1505" dirty="0"/>
            </a:p>
          </p:txBody>
        </p:sp>
        <p:sp>
          <p:nvSpPr>
            <p:cNvPr id="12" name="6_Text_11"/>
            <p:cNvSpPr/>
            <p:nvPr/>
          </p:nvSpPr>
          <p:spPr>
            <a:xfrm>
              <a:off x="1362456" y="2203704"/>
              <a:ext cx="1975104" cy="292608"/>
            </a:xfrm>
            <a:prstGeom prst="rect">
              <a:avLst/>
            </a:prstGeom>
            <a:noFill/>
            <a:ln/>
          </p:spPr>
          <p:txBody>
            <a:bodyPr wrap="square" lIns="0" tIns="0" rIns="0" bIns="0" rtlCol="0" anchor="t"/>
            <a:lstStyle/>
            <a:p>
              <a:pPr marL="0" indent="0">
                <a:buNone/>
              </a:pPr>
              <a:r>
                <a:rPr lang="en-US" sz="1760" b="1" dirty="0">
                  <a:solidFill>
                    <a:srgbClr val="0877DD"/>
                  </a:solidFill>
                  <a:latin typeface="Aptos" pitchFamily="34" charset="0"/>
                  <a:ea typeface="Aptos" pitchFamily="34" charset="-122"/>
                  <a:cs typeface="Aptos" pitchFamily="34" charset="-120"/>
                </a:rPr>
                <a:t>Vaccinations</a:t>
              </a:r>
              <a:endParaRPr lang="en-US" sz="1760" dirty="0"/>
            </a:p>
          </p:txBody>
        </p:sp>
        <p:sp>
          <p:nvSpPr>
            <p:cNvPr id="13" name="6_Text_12"/>
            <p:cNvSpPr/>
            <p:nvPr/>
          </p:nvSpPr>
          <p:spPr>
            <a:xfrm>
              <a:off x="3547872" y="2176272"/>
              <a:ext cx="7735824" cy="448056"/>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Keep core jabs up to date per vet schedule</a:t>
              </a:r>
              <a:endParaRPr lang="en-US" sz="1830" dirty="0"/>
            </a:p>
          </p:txBody>
        </p:sp>
      </p:grpSp>
      <p:grpSp>
        <p:nvGrpSpPr>
          <p:cNvPr id="101" name="Reveal_2_whole_card"/>
          <p:cNvGrpSpPr/>
          <p:nvPr/>
        </p:nvGrpSpPr>
        <p:grpSpPr>
          <a:xfrm>
            <a:off x="585216" y="2779776"/>
            <a:ext cx="11009376" cy="777240"/>
            <a:chOff x="585216" y="2779776"/>
            <a:chExt cx="11009376" cy="777240"/>
          </a:xfrm>
        </p:grpSpPr>
        <p:sp>
          <p:nvSpPr>
            <p:cNvPr id="14" name="6_Panel_13"/>
            <p:cNvSpPr/>
            <p:nvPr/>
          </p:nvSpPr>
          <p:spPr>
            <a:xfrm>
              <a:off x="585216" y="2779776"/>
              <a:ext cx="11009376" cy="777240"/>
            </a:xfrm>
            <a:prstGeom prst="roundRect">
              <a:avLst>
                <a:gd name="adj" fmla="val 23529"/>
              </a:avLst>
            </a:prstGeom>
            <a:solidFill>
              <a:srgbClr val="FFFFFF"/>
            </a:solidFill>
            <a:ln w="10795">
              <a:solidFill>
                <a:srgbClr val="E3DEEC"/>
              </a:solidFill>
              <a:prstDash val="solid"/>
            </a:ln>
          </p:spPr>
          <p:txBody>
            <a:bodyPr/>
            <a:lstStyle/>
            <a:p>
              <a:endParaRPr lang="en-GB"/>
            </a:p>
          </p:txBody>
        </p:sp>
        <p:sp>
          <p:nvSpPr>
            <p:cNvPr id="15" name="6_Badge_14"/>
            <p:cNvSpPr/>
            <p:nvPr/>
          </p:nvSpPr>
          <p:spPr>
            <a:xfrm>
              <a:off x="786384" y="2889504"/>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16" name="6_Text_15"/>
            <p:cNvSpPr/>
            <p:nvPr/>
          </p:nvSpPr>
          <p:spPr>
            <a:xfrm>
              <a:off x="786384" y="2948483"/>
              <a:ext cx="393192" cy="287030"/>
            </a:xfrm>
            <a:prstGeom prst="rect">
              <a:avLst/>
            </a:prstGeom>
            <a:noFill/>
            <a:ln/>
          </p:spPr>
          <p:txBody>
            <a:bodyPr wrap="square" lIns="0" tIns="0" rIns="0" bIns="0" rtlCol="0" anchor="t"/>
            <a:lstStyle/>
            <a:p>
              <a:pPr marL="0" indent="0" algn="ctr">
                <a:buNone/>
              </a:pPr>
              <a:r>
                <a:rPr lang="en-US" sz="1505" b="1" dirty="0">
                  <a:solidFill>
                    <a:srgbClr val="5364BA"/>
                  </a:solidFill>
                  <a:latin typeface="Aptos" pitchFamily="34" charset="0"/>
                  <a:ea typeface="Aptos" pitchFamily="34" charset="-122"/>
                  <a:cs typeface="Aptos" pitchFamily="34" charset="-120"/>
                </a:rPr>
                <a:t>C</a:t>
              </a:r>
              <a:endParaRPr lang="en-US" sz="1505" dirty="0"/>
            </a:p>
          </p:txBody>
        </p:sp>
        <p:sp>
          <p:nvSpPr>
            <p:cNvPr id="17" name="6_Text_16"/>
            <p:cNvSpPr/>
            <p:nvPr/>
          </p:nvSpPr>
          <p:spPr>
            <a:xfrm>
              <a:off x="1362456" y="2935224"/>
              <a:ext cx="1975104" cy="292608"/>
            </a:xfrm>
            <a:prstGeom prst="rect">
              <a:avLst/>
            </a:prstGeom>
            <a:noFill/>
            <a:ln/>
          </p:spPr>
          <p:txBody>
            <a:bodyPr wrap="square" lIns="0" tIns="0" rIns="0" bIns="0" rtlCol="0" anchor="t"/>
            <a:lstStyle/>
            <a:p>
              <a:pPr marL="0" indent="0">
                <a:buNone/>
              </a:pPr>
              <a:r>
                <a:rPr lang="en-US" sz="1760" b="1" dirty="0">
                  <a:solidFill>
                    <a:srgbClr val="5364BA"/>
                  </a:solidFill>
                  <a:latin typeface="Aptos" pitchFamily="34" charset="0"/>
                  <a:ea typeface="Aptos" pitchFamily="34" charset="-122"/>
                  <a:cs typeface="Aptos" pitchFamily="34" charset="-120"/>
                </a:rPr>
                <a:t>Parasites</a:t>
              </a:r>
              <a:endParaRPr lang="en-US" sz="1760" dirty="0"/>
            </a:p>
          </p:txBody>
        </p:sp>
        <p:sp>
          <p:nvSpPr>
            <p:cNvPr id="18" name="6_Text_17"/>
            <p:cNvSpPr/>
            <p:nvPr/>
          </p:nvSpPr>
          <p:spPr>
            <a:xfrm>
              <a:off x="3547872" y="2907792"/>
              <a:ext cx="7735824" cy="603504"/>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Fleas and ticks</a:t>
              </a:r>
              <a:endParaRPr lang="en-US" sz="1830" dirty="0"/>
            </a:p>
            <a:p>
              <a:pPr marL="0" indent="0">
                <a:buNone/>
              </a:pPr>
              <a:r>
                <a:rPr lang="en-US" sz="1830" dirty="0">
                  <a:solidFill>
                    <a:srgbClr val="091F2C"/>
                  </a:solidFill>
                  <a:latin typeface="Aptos" pitchFamily="34" charset="0"/>
                  <a:ea typeface="Aptos" pitchFamily="34" charset="-122"/>
                  <a:cs typeface="Aptos" pitchFamily="34" charset="-120"/>
                </a:rPr>
                <a:t>Regular worming</a:t>
              </a:r>
              <a:endParaRPr lang="en-US" sz="1830" dirty="0"/>
            </a:p>
          </p:txBody>
        </p:sp>
      </p:grpSp>
      <p:grpSp>
        <p:nvGrpSpPr>
          <p:cNvPr id="102" name="Reveal_3_whole_card"/>
          <p:cNvGrpSpPr/>
          <p:nvPr/>
        </p:nvGrpSpPr>
        <p:grpSpPr>
          <a:xfrm>
            <a:off x="585216" y="3666744"/>
            <a:ext cx="11009376" cy="777240"/>
            <a:chOff x="585216" y="3666744"/>
            <a:chExt cx="11009376" cy="777240"/>
          </a:xfrm>
        </p:grpSpPr>
        <p:sp>
          <p:nvSpPr>
            <p:cNvPr id="19" name="6_Panel_18"/>
            <p:cNvSpPr/>
            <p:nvPr/>
          </p:nvSpPr>
          <p:spPr>
            <a:xfrm>
              <a:off x="585216" y="3666744"/>
              <a:ext cx="11009376" cy="777240"/>
            </a:xfrm>
            <a:prstGeom prst="roundRect">
              <a:avLst>
                <a:gd name="adj" fmla="val 23529"/>
              </a:avLst>
            </a:prstGeom>
            <a:solidFill>
              <a:srgbClr val="FFFFFF"/>
            </a:solidFill>
            <a:ln w="10795">
              <a:solidFill>
                <a:srgbClr val="E3DEEC"/>
              </a:solidFill>
              <a:prstDash val="solid"/>
            </a:ln>
          </p:spPr>
          <p:txBody>
            <a:bodyPr/>
            <a:lstStyle/>
            <a:p>
              <a:endParaRPr lang="en-GB"/>
            </a:p>
          </p:txBody>
        </p:sp>
        <p:sp>
          <p:nvSpPr>
            <p:cNvPr id="20" name="6_Badge_19"/>
            <p:cNvSpPr/>
            <p:nvPr/>
          </p:nvSpPr>
          <p:spPr>
            <a:xfrm>
              <a:off x="786384" y="3776472"/>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21" name="6_Text_20"/>
            <p:cNvSpPr/>
            <p:nvPr/>
          </p:nvSpPr>
          <p:spPr>
            <a:xfrm>
              <a:off x="786384" y="3835451"/>
              <a:ext cx="393192" cy="287030"/>
            </a:xfrm>
            <a:prstGeom prst="rect">
              <a:avLst/>
            </a:prstGeom>
            <a:noFill/>
            <a:ln/>
          </p:spPr>
          <p:txBody>
            <a:bodyPr wrap="square" lIns="0" tIns="0" rIns="0" bIns="0" rtlCol="0" anchor="t"/>
            <a:lstStyle/>
            <a:p>
              <a:pPr marL="0" indent="0" algn="ctr">
                <a:buNone/>
              </a:pPr>
              <a:r>
                <a:rPr lang="en-US" sz="1505" b="1" dirty="0">
                  <a:solidFill>
                    <a:srgbClr val="7653AE"/>
                  </a:solidFill>
                  <a:latin typeface="Aptos" pitchFamily="34" charset="0"/>
                  <a:ea typeface="Aptos" pitchFamily="34" charset="-122"/>
                  <a:cs typeface="Aptos" pitchFamily="34" charset="-120"/>
                </a:rPr>
                <a:t>S</a:t>
              </a:r>
              <a:endParaRPr lang="en-US" sz="1505" dirty="0"/>
            </a:p>
          </p:txBody>
        </p:sp>
        <p:sp>
          <p:nvSpPr>
            <p:cNvPr id="22" name="6_Text_21"/>
            <p:cNvSpPr/>
            <p:nvPr/>
          </p:nvSpPr>
          <p:spPr>
            <a:xfrm>
              <a:off x="1362456" y="3822192"/>
              <a:ext cx="1975104" cy="292608"/>
            </a:xfrm>
            <a:prstGeom prst="rect">
              <a:avLst/>
            </a:prstGeom>
            <a:noFill/>
            <a:ln/>
          </p:spPr>
          <p:txBody>
            <a:bodyPr wrap="square" lIns="0" tIns="0" rIns="0" bIns="0" rtlCol="0" anchor="t"/>
            <a:lstStyle/>
            <a:p>
              <a:pPr marL="0" indent="0">
                <a:buNone/>
              </a:pPr>
              <a:r>
                <a:rPr lang="en-US" sz="1760" b="1" dirty="0">
                  <a:solidFill>
                    <a:srgbClr val="7653AE"/>
                  </a:solidFill>
                  <a:latin typeface="Aptos" pitchFamily="34" charset="0"/>
                  <a:ea typeface="Aptos" pitchFamily="34" charset="-122"/>
                  <a:cs typeface="Aptos" pitchFamily="34" charset="-120"/>
                </a:rPr>
                <a:t>Dental care</a:t>
              </a:r>
              <a:endParaRPr lang="en-US" sz="1760" dirty="0"/>
            </a:p>
          </p:txBody>
        </p:sp>
        <p:sp>
          <p:nvSpPr>
            <p:cNvPr id="23" name="6_Text_22"/>
            <p:cNvSpPr/>
            <p:nvPr/>
          </p:nvSpPr>
          <p:spPr>
            <a:xfrm>
              <a:off x="3547872" y="3794760"/>
              <a:ext cx="7735824" cy="603504"/>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Tooth brushing</a:t>
              </a:r>
              <a:endParaRPr lang="en-US" sz="1830" dirty="0"/>
            </a:p>
            <a:p>
              <a:pPr marL="0" indent="0">
                <a:buNone/>
              </a:pPr>
              <a:r>
                <a:rPr lang="en-US" sz="1830" dirty="0">
                  <a:solidFill>
                    <a:srgbClr val="091F2C"/>
                  </a:solidFill>
                  <a:latin typeface="Aptos" pitchFamily="34" charset="0"/>
                  <a:ea typeface="Aptos" pitchFamily="34" charset="-122"/>
                  <a:cs typeface="Aptos" pitchFamily="34" charset="-120"/>
                </a:rPr>
                <a:t>Vet checks</a:t>
              </a:r>
              <a:endParaRPr lang="en-US" sz="1830" dirty="0"/>
            </a:p>
          </p:txBody>
        </p:sp>
      </p:grpSp>
      <p:grpSp>
        <p:nvGrpSpPr>
          <p:cNvPr id="103" name="Reveal_4_whole_card"/>
          <p:cNvGrpSpPr/>
          <p:nvPr/>
        </p:nvGrpSpPr>
        <p:grpSpPr>
          <a:xfrm>
            <a:off x="585216" y="4553712"/>
            <a:ext cx="11009376" cy="905256"/>
            <a:chOff x="585216" y="4553712"/>
            <a:chExt cx="11009376" cy="905256"/>
          </a:xfrm>
        </p:grpSpPr>
        <p:sp>
          <p:nvSpPr>
            <p:cNvPr id="24" name="6_Panel_23"/>
            <p:cNvSpPr/>
            <p:nvPr/>
          </p:nvSpPr>
          <p:spPr>
            <a:xfrm>
              <a:off x="585216" y="4553712"/>
              <a:ext cx="11009376" cy="905256"/>
            </a:xfrm>
            <a:prstGeom prst="roundRect">
              <a:avLst>
                <a:gd name="adj" fmla="val 20202"/>
              </a:avLst>
            </a:prstGeom>
            <a:solidFill>
              <a:srgbClr val="FFFFFF"/>
            </a:solidFill>
            <a:ln w="10795">
              <a:solidFill>
                <a:srgbClr val="E3DEEC"/>
              </a:solidFill>
              <a:prstDash val="solid"/>
            </a:ln>
          </p:spPr>
          <p:txBody>
            <a:bodyPr/>
            <a:lstStyle/>
            <a:p>
              <a:endParaRPr lang="en-GB"/>
            </a:p>
          </p:txBody>
        </p:sp>
        <p:sp>
          <p:nvSpPr>
            <p:cNvPr id="25" name="6_Badge_24"/>
            <p:cNvSpPr/>
            <p:nvPr/>
          </p:nvSpPr>
          <p:spPr>
            <a:xfrm>
              <a:off x="786384" y="4663440"/>
              <a:ext cx="393192" cy="393192"/>
            </a:xfrm>
            <a:prstGeom prst="ellipse">
              <a:avLst/>
            </a:prstGeom>
            <a:solidFill>
              <a:srgbClr val="F0EBF8"/>
            </a:solidFill>
            <a:ln w="12700">
              <a:solidFill>
                <a:srgbClr val="333333">
                  <a:alpha val="0"/>
                </a:srgbClr>
              </a:solidFill>
              <a:prstDash val="solid"/>
            </a:ln>
          </p:spPr>
          <p:txBody>
            <a:bodyPr/>
            <a:lstStyle/>
            <a:p>
              <a:endParaRPr lang="en-GB"/>
            </a:p>
          </p:txBody>
        </p:sp>
        <p:sp>
          <p:nvSpPr>
            <p:cNvPr id="26" name="6_Text_25"/>
            <p:cNvSpPr/>
            <p:nvPr/>
          </p:nvSpPr>
          <p:spPr>
            <a:xfrm>
              <a:off x="786384" y="4722419"/>
              <a:ext cx="393192" cy="287030"/>
            </a:xfrm>
            <a:prstGeom prst="rect">
              <a:avLst/>
            </a:prstGeom>
            <a:noFill/>
            <a:ln/>
          </p:spPr>
          <p:txBody>
            <a:bodyPr wrap="square" lIns="0" tIns="0" rIns="0" bIns="0" rtlCol="0" anchor="t"/>
            <a:lstStyle/>
            <a:p>
              <a:pPr marL="0" indent="0" algn="ctr">
                <a:buNone/>
              </a:pPr>
              <a:r>
                <a:rPr lang="en-US" sz="1505" b="1" dirty="0">
                  <a:solidFill>
                    <a:srgbClr val="B535C3"/>
                  </a:solidFill>
                  <a:latin typeface="Aptos" pitchFamily="34" charset="0"/>
                  <a:ea typeface="Aptos" pitchFamily="34" charset="-122"/>
                  <a:cs typeface="Aptos" pitchFamily="34" charset="-120"/>
                </a:rPr>
                <a:t>E</a:t>
              </a:r>
              <a:endParaRPr lang="en-US" sz="1505" dirty="0"/>
            </a:p>
          </p:txBody>
        </p:sp>
        <p:sp>
          <p:nvSpPr>
            <p:cNvPr id="27" name="6_Text_26"/>
            <p:cNvSpPr/>
            <p:nvPr/>
          </p:nvSpPr>
          <p:spPr>
            <a:xfrm>
              <a:off x="1362456" y="4709160"/>
              <a:ext cx="1975104" cy="292608"/>
            </a:xfrm>
            <a:prstGeom prst="rect">
              <a:avLst/>
            </a:prstGeom>
            <a:noFill/>
            <a:ln/>
          </p:spPr>
          <p:txBody>
            <a:bodyPr wrap="square" lIns="0" tIns="0" rIns="0" bIns="0" rtlCol="0" anchor="t"/>
            <a:lstStyle/>
            <a:p>
              <a:pPr marL="0" indent="0">
                <a:buNone/>
              </a:pPr>
              <a:r>
                <a:rPr lang="en-US" sz="1760" b="1" dirty="0">
                  <a:solidFill>
                    <a:srgbClr val="B535C3"/>
                  </a:solidFill>
                  <a:latin typeface="Aptos" pitchFamily="34" charset="0"/>
                  <a:ea typeface="Aptos" pitchFamily="34" charset="-122"/>
                  <a:cs typeface="Aptos" pitchFamily="34" charset="-120"/>
                </a:rPr>
                <a:t>Insurance</a:t>
              </a:r>
              <a:endParaRPr lang="en-US" sz="1760" dirty="0"/>
            </a:p>
          </p:txBody>
        </p:sp>
        <p:sp>
          <p:nvSpPr>
            <p:cNvPr id="28" name="6_Text_27"/>
            <p:cNvSpPr/>
            <p:nvPr/>
          </p:nvSpPr>
          <p:spPr>
            <a:xfrm>
              <a:off x="3547872" y="4681728"/>
              <a:ext cx="7735824" cy="731520"/>
            </a:xfrm>
            <a:prstGeom prst="rect">
              <a:avLst/>
            </a:prstGeom>
            <a:noFill/>
            <a:ln/>
          </p:spPr>
          <p:txBody>
            <a:bodyPr wrap="square" lIns="0" tIns="0" rIns="0" bIns="0" rtlCol="0" anchor="t"/>
            <a:lstStyle/>
            <a:p>
              <a:pPr marL="0" indent="0">
                <a:buNone/>
              </a:pPr>
              <a:r>
                <a:rPr lang="en-US" sz="1830" dirty="0">
                  <a:solidFill>
                    <a:srgbClr val="091F2C"/>
                  </a:solidFill>
                  <a:latin typeface="Aptos" pitchFamily="34" charset="0"/>
                  <a:ea typeface="Aptos" pitchFamily="34" charset="-122"/>
                  <a:cs typeface="Aptos" pitchFamily="34" charset="-120"/>
                </a:rPr>
                <a:t>Unexpected costs</a:t>
              </a:r>
              <a:endParaRPr lang="en-US" sz="1830" dirty="0"/>
            </a:p>
            <a:p>
              <a:pPr marL="0" indent="0">
                <a:buNone/>
              </a:pPr>
              <a:r>
                <a:rPr lang="en-US" sz="1830" dirty="0">
                  <a:solidFill>
                    <a:srgbClr val="091F2C"/>
                  </a:solidFill>
                  <a:latin typeface="Aptos" pitchFamily="34" charset="0"/>
                  <a:ea typeface="Aptos" pitchFamily="34" charset="-122"/>
                  <a:cs typeface="Aptos" pitchFamily="34" charset="-120"/>
                </a:rPr>
                <a:t>Peace of mind</a:t>
              </a:r>
              <a:endParaRPr lang="en-US" sz="1830" dirty="0"/>
            </a:p>
          </p:txBody>
        </p:sp>
      </p:grpSp>
      <p:sp>
        <p:nvSpPr>
          <p:cNvPr id="29" name="6_Text_28"/>
          <p:cNvSpPr/>
          <p:nvPr/>
        </p:nvSpPr>
        <p:spPr>
          <a:xfrm>
            <a:off x="795528" y="5788152"/>
            <a:ext cx="2286000"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Checkups</a:t>
            </a:r>
            <a:endParaRPr lang="en-US" sz="1170" dirty="0"/>
          </a:p>
        </p:txBody>
      </p:sp>
      <p:sp>
        <p:nvSpPr>
          <p:cNvPr id="30" name="6_Text_29"/>
          <p:cNvSpPr/>
          <p:nvPr/>
        </p:nvSpPr>
        <p:spPr>
          <a:xfrm>
            <a:off x="3557016" y="5760720"/>
            <a:ext cx="7699248" cy="283464"/>
          </a:xfrm>
          <a:prstGeom prst="rect">
            <a:avLst/>
          </a:prstGeom>
          <a:noFill/>
          <a:ln/>
        </p:spPr>
        <p:txBody>
          <a:bodyPr wrap="square" lIns="0" tIns="0" rIns="0" bIns="0" rtlCol="0" anchor="t"/>
          <a:lstStyle/>
          <a:p>
            <a:pPr marL="0" indent="0">
              <a:buNone/>
            </a:pPr>
            <a:r>
              <a:rPr lang="en-US" sz="1680" dirty="0">
                <a:solidFill>
                  <a:srgbClr val="4E5E70"/>
                </a:solidFill>
                <a:latin typeface="Aptos" pitchFamily="34" charset="0"/>
                <a:ea typeface="Aptos" pitchFamily="34" charset="-122"/>
                <a:cs typeface="Aptos" pitchFamily="34" charset="-120"/>
              </a:rPr>
              <a:t>Book routine visits and ask about any changes you notice</a:t>
            </a:r>
            <a:endParaRPr lang="en-US" sz="168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Choose the evidence, then the mode">
    <p:bg>
      <p:bgPr>
        <a:solidFill>
          <a:srgbClr val="F2F2F8"/>
        </a:solidFill>
        <a:effectLst/>
      </p:bgPr>
    </p:bg>
    <p:spTree>
      <p:nvGrpSpPr>
        <p:cNvPr id="1" name=""/>
        <p:cNvGrpSpPr/>
        <p:nvPr/>
      </p:nvGrpSpPr>
      <p:grpSpPr>
        <a:xfrm>
          <a:off x="0" y="0"/>
          <a:ext cx="0" cy="0"/>
          <a:chOff x="0" y="0"/>
          <a:chExt cx="0" cy="0"/>
        </a:xfrm>
      </p:grpSpPr>
      <p:sp>
        <p:nvSpPr>
          <p:cNvPr id="2" name="4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4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Build a daily rhythm</a:t>
            </a:r>
            <a:endParaRPr lang="en-US" sz="3600" dirty="0">
              <a:gradFill flip="none" rotWithShape="1">
                <a:gsLst>
                  <a:gs pos="0">
                    <a:srgbClr val="0877DD"/>
                  </a:gs>
                  <a:gs pos="100000">
                    <a:srgbClr val="B535C3"/>
                  </a:gs>
                </a:gsLst>
                <a:lin ang="0" scaled="1"/>
                <a:tileRect/>
              </a:gradFill>
            </a:endParaRPr>
          </a:p>
        </p:txBody>
      </p:sp>
      <p:sp>
        <p:nvSpPr>
          <p:cNvPr id="5" name="4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Predictable routines reduce stress and aid training</a:t>
            </a:r>
            <a:endParaRPr lang="en-US" sz="1600" dirty="0"/>
          </a:p>
        </p:txBody>
      </p:sp>
      <p:pic>
        <p:nvPicPr>
          <p:cNvPr id="6" name="4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4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5367528" cy="2834640"/>
            <a:chOff x="585216" y="2048256"/>
            <a:chExt cx="5367528" cy="2834640"/>
          </a:xfrm>
        </p:grpSpPr>
        <p:sp>
          <p:nvSpPr>
            <p:cNvPr id="9" name="4_Panel_8"/>
            <p:cNvSpPr/>
            <p:nvPr/>
          </p:nvSpPr>
          <p:spPr>
            <a:xfrm>
              <a:off x="585216" y="2048256"/>
              <a:ext cx="5367528" cy="2834640"/>
            </a:xfrm>
            <a:prstGeom prst="roundRect">
              <a:avLst>
                <a:gd name="adj" fmla="val 6452"/>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4_Text_9"/>
            <p:cNvSpPr/>
            <p:nvPr/>
          </p:nvSpPr>
          <p:spPr>
            <a:xfrm>
              <a:off x="832104" y="2286000"/>
              <a:ext cx="4837176" cy="411480"/>
            </a:xfrm>
            <a:prstGeom prst="rect">
              <a:avLst/>
            </a:prstGeom>
            <a:noFill/>
            <a:ln/>
          </p:spPr>
          <p:txBody>
            <a:bodyPr wrap="square" lIns="0" tIns="0" rIns="0" bIns="0" rtlCol="0" anchor="t"/>
            <a:lstStyle/>
            <a:p>
              <a:pPr marL="0" indent="0">
                <a:buNone/>
              </a:pPr>
              <a:r>
                <a:rPr lang="en-US" sz="2500" b="1" dirty="0">
                  <a:solidFill>
                    <a:srgbClr val="7653AE"/>
                  </a:solidFill>
                  <a:latin typeface="Aptos" pitchFamily="34" charset="0"/>
                  <a:ea typeface="Aptos" pitchFamily="34" charset="-122"/>
                  <a:cs typeface="Aptos" pitchFamily="34" charset="-120"/>
                </a:rPr>
                <a:t>Three daily anchors</a:t>
              </a:r>
              <a:endParaRPr lang="en-US" sz="2500" dirty="0"/>
            </a:p>
          </p:txBody>
        </p:sp>
        <p:sp>
          <p:nvSpPr>
            <p:cNvPr id="11" name="4_Badge_10"/>
            <p:cNvSpPr/>
            <p:nvPr/>
          </p:nvSpPr>
          <p:spPr>
            <a:xfrm>
              <a:off x="850392" y="2971800"/>
              <a:ext cx="374904" cy="374904"/>
            </a:xfrm>
            <a:prstGeom prst="ellipse">
              <a:avLst/>
            </a:prstGeom>
            <a:solidFill>
              <a:srgbClr val="F0EBF8"/>
            </a:solidFill>
            <a:ln w="12700">
              <a:solidFill>
                <a:srgbClr val="333333">
                  <a:alpha val="0"/>
                </a:srgbClr>
              </a:solidFill>
              <a:prstDash val="solid"/>
            </a:ln>
          </p:spPr>
          <p:txBody>
            <a:bodyPr/>
            <a:lstStyle/>
            <a:p>
              <a:endParaRPr lang="en-GB"/>
            </a:p>
          </p:txBody>
        </p:sp>
        <p:sp>
          <p:nvSpPr>
            <p:cNvPr id="12" name="4_Text_11"/>
            <p:cNvSpPr/>
            <p:nvPr/>
          </p:nvSpPr>
          <p:spPr>
            <a:xfrm>
              <a:off x="850392" y="3028036"/>
              <a:ext cx="374904" cy="273680"/>
            </a:xfrm>
            <a:prstGeom prst="rect">
              <a:avLst/>
            </a:prstGeom>
            <a:noFill/>
            <a:ln/>
          </p:spPr>
          <p:txBody>
            <a:bodyPr wrap="square" lIns="0" tIns="0" rIns="0" bIns="0" rtlCol="0" anchor="t"/>
            <a:lstStyle/>
            <a:p>
              <a:pPr marL="0" indent="0" algn="ctr">
                <a:buNone/>
              </a:pPr>
              <a:r>
                <a:rPr lang="en-US" sz="1435" b="1" dirty="0">
                  <a:solidFill>
                    <a:srgbClr val="7653AE"/>
                  </a:solidFill>
                  <a:latin typeface="Aptos" pitchFamily="34" charset="0"/>
                  <a:ea typeface="Aptos" pitchFamily="34" charset="-122"/>
                  <a:cs typeface="Aptos" pitchFamily="34" charset="-120"/>
                </a:rPr>
                <a:t>1</a:t>
              </a:r>
              <a:endParaRPr lang="en-US" sz="1435" dirty="0"/>
            </a:p>
          </p:txBody>
        </p:sp>
        <p:sp>
          <p:nvSpPr>
            <p:cNvPr id="13" name="4_Text_12"/>
            <p:cNvSpPr/>
            <p:nvPr/>
          </p:nvSpPr>
          <p:spPr>
            <a:xfrm>
              <a:off x="1417320" y="2994660"/>
              <a:ext cx="4197096" cy="438912"/>
            </a:xfrm>
            <a:prstGeom prst="rect">
              <a:avLst/>
            </a:prstGeom>
            <a:noFill/>
            <a:ln/>
          </p:spPr>
          <p:txBody>
            <a:bodyPr wrap="square" lIns="0" tIns="0" rIns="0" bIns="0" rtlCol="0" anchor="t"/>
            <a:lstStyle/>
            <a:p>
              <a:pPr marL="0" indent="0">
                <a:buNone/>
              </a:pPr>
              <a:r>
                <a:rPr lang="en-US" sz="1740" dirty="0">
                  <a:solidFill>
                    <a:srgbClr val="4E5E70"/>
                  </a:solidFill>
                  <a:latin typeface="Aptos" pitchFamily="34" charset="0"/>
                  <a:ea typeface="Aptos" pitchFamily="34" charset="-122"/>
                  <a:cs typeface="Aptos" pitchFamily="34" charset="-120"/>
                </a:rPr>
                <a:t>Timely feeding</a:t>
              </a:r>
              <a:endParaRPr lang="en-US" sz="1740" dirty="0"/>
            </a:p>
          </p:txBody>
        </p:sp>
        <p:sp>
          <p:nvSpPr>
            <p:cNvPr id="14" name="4_Badge_13"/>
            <p:cNvSpPr/>
            <p:nvPr/>
          </p:nvSpPr>
          <p:spPr>
            <a:xfrm>
              <a:off x="850392" y="3566160"/>
              <a:ext cx="374904" cy="374904"/>
            </a:xfrm>
            <a:prstGeom prst="ellipse">
              <a:avLst/>
            </a:prstGeom>
            <a:solidFill>
              <a:srgbClr val="F0EBF8"/>
            </a:solidFill>
            <a:ln w="12700">
              <a:solidFill>
                <a:srgbClr val="333333">
                  <a:alpha val="0"/>
                </a:srgbClr>
              </a:solidFill>
              <a:prstDash val="solid"/>
            </a:ln>
          </p:spPr>
          <p:txBody>
            <a:bodyPr/>
            <a:lstStyle/>
            <a:p>
              <a:endParaRPr lang="en-GB"/>
            </a:p>
          </p:txBody>
        </p:sp>
        <p:sp>
          <p:nvSpPr>
            <p:cNvPr id="15" name="4_Text_14"/>
            <p:cNvSpPr/>
            <p:nvPr/>
          </p:nvSpPr>
          <p:spPr>
            <a:xfrm>
              <a:off x="850392" y="3622396"/>
              <a:ext cx="374904" cy="273680"/>
            </a:xfrm>
            <a:prstGeom prst="rect">
              <a:avLst/>
            </a:prstGeom>
            <a:noFill/>
            <a:ln/>
          </p:spPr>
          <p:txBody>
            <a:bodyPr wrap="square" lIns="0" tIns="0" rIns="0" bIns="0" rtlCol="0" anchor="t"/>
            <a:lstStyle/>
            <a:p>
              <a:pPr marL="0" indent="0" algn="ctr">
                <a:buNone/>
              </a:pPr>
              <a:r>
                <a:rPr lang="en-US" sz="1435" b="1" dirty="0">
                  <a:solidFill>
                    <a:srgbClr val="7653AE"/>
                  </a:solidFill>
                  <a:latin typeface="Aptos" pitchFamily="34" charset="0"/>
                  <a:ea typeface="Aptos" pitchFamily="34" charset="-122"/>
                  <a:cs typeface="Aptos" pitchFamily="34" charset="-120"/>
                </a:rPr>
                <a:t>2</a:t>
              </a:r>
              <a:endParaRPr lang="en-US" sz="1435" dirty="0"/>
            </a:p>
          </p:txBody>
        </p:sp>
        <p:sp>
          <p:nvSpPr>
            <p:cNvPr id="16" name="4_Text_15"/>
            <p:cNvSpPr/>
            <p:nvPr/>
          </p:nvSpPr>
          <p:spPr>
            <a:xfrm>
              <a:off x="1417320" y="3589020"/>
              <a:ext cx="4197096" cy="438912"/>
            </a:xfrm>
            <a:prstGeom prst="rect">
              <a:avLst/>
            </a:prstGeom>
            <a:noFill/>
            <a:ln/>
          </p:spPr>
          <p:txBody>
            <a:bodyPr wrap="square" lIns="0" tIns="0" rIns="0" bIns="0" rtlCol="0" anchor="t"/>
            <a:lstStyle/>
            <a:p>
              <a:pPr marL="0" indent="0">
                <a:buNone/>
              </a:pPr>
              <a:r>
                <a:rPr lang="en-US" sz="1740" dirty="0">
                  <a:solidFill>
                    <a:srgbClr val="4E5E70"/>
                  </a:solidFill>
                  <a:latin typeface="Aptos" pitchFamily="34" charset="0"/>
                  <a:ea typeface="Aptos" pitchFamily="34" charset="-122"/>
                  <a:cs typeface="Aptos" pitchFamily="34" charset="-120"/>
                </a:rPr>
                <a:t>Exercise and play</a:t>
              </a:r>
              <a:endParaRPr lang="en-US" sz="1740" dirty="0"/>
            </a:p>
          </p:txBody>
        </p:sp>
        <p:sp>
          <p:nvSpPr>
            <p:cNvPr id="17" name="4_Badge_16"/>
            <p:cNvSpPr/>
            <p:nvPr/>
          </p:nvSpPr>
          <p:spPr>
            <a:xfrm>
              <a:off x="850392" y="4160520"/>
              <a:ext cx="374904" cy="374904"/>
            </a:xfrm>
            <a:prstGeom prst="ellipse">
              <a:avLst/>
            </a:prstGeom>
            <a:solidFill>
              <a:srgbClr val="F0EBF8"/>
            </a:solidFill>
            <a:ln w="12700">
              <a:solidFill>
                <a:srgbClr val="333333">
                  <a:alpha val="0"/>
                </a:srgbClr>
              </a:solidFill>
              <a:prstDash val="solid"/>
            </a:ln>
          </p:spPr>
          <p:txBody>
            <a:bodyPr/>
            <a:lstStyle/>
            <a:p>
              <a:endParaRPr lang="en-GB"/>
            </a:p>
          </p:txBody>
        </p:sp>
        <p:sp>
          <p:nvSpPr>
            <p:cNvPr id="18" name="4_Text_17"/>
            <p:cNvSpPr/>
            <p:nvPr/>
          </p:nvSpPr>
          <p:spPr>
            <a:xfrm>
              <a:off x="850392" y="4216756"/>
              <a:ext cx="374904" cy="273680"/>
            </a:xfrm>
            <a:prstGeom prst="rect">
              <a:avLst/>
            </a:prstGeom>
            <a:noFill/>
            <a:ln/>
          </p:spPr>
          <p:txBody>
            <a:bodyPr wrap="square" lIns="0" tIns="0" rIns="0" bIns="0" rtlCol="0" anchor="t"/>
            <a:lstStyle/>
            <a:p>
              <a:pPr marL="0" indent="0" algn="ctr">
                <a:buNone/>
              </a:pPr>
              <a:r>
                <a:rPr lang="en-US" sz="1435" b="1" dirty="0">
                  <a:solidFill>
                    <a:srgbClr val="7653AE"/>
                  </a:solidFill>
                  <a:latin typeface="Aptos" pitchFamily="34" charset="0"/>
                  <a:ea typeface="Aptos" pitchFamily="34" charset="-122"/>
                  <a:cs typeface="Aptos" pitchFamily="34" charset="-120"/>
                </a:rPr>
                <a:t>3</a:t>
              </a:r>
              <a:endParaRPr lang="en-US" sz="1435" dirty="0"/>
            </a:p>
          </p:txBody>
        </p:sp>
        <p:sp>
          <p:nvSpPr>
            <p:cNvPr id="19" name="4_Text_18"/>
            <p:cNvSpPr/>
            <p:nvPr/>
          </p:nvSpPr>
          <p:spPr>
            <a:xfrm>
              <a:off x="1417320" y="4183380"/>
              <a:ext cx="4197096" cy="438912"/>
            </a:xfrm>
            <a:prstGeom prst="rect">
              <a:avLst/>
            </a:prstGeom>
            <a:noFill/>
            <a:ln/>
          </p:spPr>
          <p:txBody>
            <a:bodyPr wrap="square" lIns="0" tIns="0" rIns="0" bIns="0" rtlCol="0" anchor="t"/>
            <a:lstStyle/>
            <a:p>
              <a:pPr marL="0" indent="0">
                <a:buNone/>
              </a:pPr>
              <a:r>
                <a:rPr lang="en-US" sz="1740" dirty="0">
                  <a:solidFill>
                    <a:srgbClr val="4E5E70"/>
                  </a:solidFill>
                  <a:latin typeface="Aptos" pitchFamily="34" charset="0"/>
                  <a:ea typeface="Aptos" pitchFamily="34" charset="-122"/>
                  <a:cs typeface="Aptos" pitchFamily="34" charset="-120"/>
                </a:rPr>
                <a:t>Calm rest time</a:t>
              </a:r>
              <a:endParaRPr lang="en-US" sz="1740" dirty="0"/>
            </a:p>
          </p:txBody>
        </p:sp>
      </p:grpSp>
      <p:grpSp>
        <p:nvGrpSpPr>
          <p:cNvPr id="101" name="Reveal_2_whole_card"/>
          <p:cNvGrpSpPr/>
          <p:nvPr/>
        </p:nvGrpSpPr>
        <p:grpSpPr>
          <a:xfrm>
            <a:off x="6254496" y="2048256"/>
            <a:ext cx="5340096" cy="2834640"/>
            <a:chOff x="6254496" y="2048256"/>
            <a:chExt cx="5340096" cy="2834640"/>
          </a:xfrm>
        </p:grpSpPr>
        <p:sp>
          <p:nvSpPr>
            <p:cNvPr id="20" name="4_Panel_19"/>
            <p:cNvSpPr/>
            <p:nvPr/>
          </p:nvSpPr>
          <p:spPr>
            <a:xfrm>
              <a:off x="6254496" y="2048256"/>
              <a:ext cx="5340096" cy="2834640"/>
            </a:xfrm>
            <a:prstGeom prst="roundRect">
              <a:avLst>
                <a:gd name="adj" fmla="val 6452"/>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1" name="4_Text_20"/>
            <p:cNvSpPr/>
            <p:nvPr/>
          </p:nvSpPr>
          <p:spPr>
            <a:xfrm>
              <a:off x="6510528" y="2304288"/>
              <a:ext cx="4818888"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Training tips</a:t>
              </a:r>
              <a:endParaRPr lang="en-US" sz="1170" dirty="0"/>
            </a:p>
          </p:txBody>
        </p:sp>
        <p:sp>
          <p:nvSpPr>
            <p:cNvPr id="22" name="4_Text_21"/>
            <p:cNvSpPr/>
            <p:nvPr/>
          </p:nvSpPr>
          <p:spPr>
            <a:xfrm>
              <a:off x="6519672" y="2916936"/>
              <a:ext cx="4791456" cy="1124712"/>
            </a:xfrm>
            <a:prstGeom prst="rect">
              <a:avLst/>
            </a:prstGeom>
            <a:noFill/>
            <a:ln/>
          </p:spPr>
          <p:txBody>
            <a:bodyPr wrap="square" lIns="0" tIns="0" rIns="0" bIns="0" rtlCol="0" anchor="t"/>
            <a:lstStyle/>
            <a:p>
              <a:pPr marL="0" indent="0">
                <a:buNone/>
              </a:pPr>
              <a:r>
                <a:rPr lang="en-US" sz="2250" b="1" dirty="0">
                  <a:solidFill>
                    <a:srgbClr val="091F2C"/>
                  </a:solidFill>
                  <a:latin typeface="Aptos" pitchFamily="34" charset="0"/>
                  <a:ea typeface="Aptos" pitchFamily="34" charset="-122"/>
                  <a:cs typeface="Aptos" pitchFamily="34" charset="-120"/>
                </a:rPr>
                <a:t>short sessions</a:t>
              </a:r>
              <a:endParaRPr lang="en-US" sz="2250" dirty="0"/>
            </a:p>
            <a:p>
              <a:pPr marL="0" indent="0">
                <a:buNone/>
              </a:pPr>
              <a:r>
                <a:rPr lang="en-US" sz="2250" b="1" dirty="0">
                  <a:solidFill>
                    <a:srgbClr val="091F2C"/>
                  </a:solidFill>
                  <a:latin typeface="Aptos" pitchFamily="34" charset="0"/>
                  <a:ea typeface="Aptos" pitchFamily="34" charset="-122"/>
                  <a:cs typeface="Aptos" pitchFamily="34" charset="-120"/>
                </a:rPr>
                <a:t>reward calm</a:t>
              </a:r>
              <a:endParaRPr lang="en-US" sz="2250" dirty="0"/>
            </a:p>
            <a:p>
              <a:pPr marL="0" indent="0">
                <a:buNone/>
              </a:pPr>
              <a:r>
                <a:rPr lang="en-US" sz="2250" b="1" dirty="0">
                  <a:solidFill>
                    <a:srgbClr val="091F2C"/>
                  </a:solidFill>
                  <a:latin typeface="Aptos" pitchFamily="34" charset="0"/>
                  <a:ea typeface="Aptos" pitchFamily="34" charset="-122"/>
                  <a:cs typeface="Aptos" pitchFamily="34" charset="-120"/>
                </a:rPr>
                <a:t>end positive</a:t>
              </a:r>
              <a:endParaRPr lang="en-US" sz="2250" dirty="0"/>
            </a:p>
          </p:txBody>
        </p:sp>
        <p:sp>
          <p:nvSpPr>
            <p:cNvPr id="23" name="4_Text_22"/>
            <p:cNvSpPr/>
            <p:nvPr/>
          </p:nvSpPr>
          <p:spPr>
            <a:xfrm>
              <a:off x="6528816" y="4379976"/>
              <a:ext cx="4745736" cy="329184"/>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Consistent habits build confidence</a:t>
              </a:r>
              <a:endParaRPr lang="en-US" sz="170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Refine one section in Word">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Grooming and toileting</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Keep coats tidy, nails safe, and toilet areas clean</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3474720" cy="2532888"/>
            <a:chOff x="585216" y="2048256"/>
            <a:chExt cx="3474720" cy="2532888"/>
          </a:xfrm>
        </p:grpSpPr>
        <p:sp>
          <p:nvSpPr>
            <p:cNvPr id="9" name="3_Panel_8"/>
            <p:cNvSpPr/>
            <p:nvPr/>
          </p:nvSpPr>
          <p:spPr>
            <a:xfrm>
              <a:off x="585216"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3_Badge_9"/>
            <p:cNvSpPr/>
            <p:nvPr/>
          </p:nvSpPr>
          <p:spPr>
            <a:xfrm>
              <a:off x="822960"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3_Text_10"/>
            <p:cNvSpPr/>
            <p:nvPr/>
          </p:nvSpPr>
          <p:spPr>
            <a:xfrm>
              <a:off x="822960"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1</a:t>
              </a:r>
              <a:endParaRPr lang="en-US" sz="1715" dirty="0"/>
            </a:p>
          </p:txBody>
        </p:sp>
        <p:sp>
          <p:nvSpPr>
            <p:cNvPr id="12" name="3_Text_11"/>
            <p:cNvSpPr/>
            <p:nvPr/>
          </p:nvSpPr>
          <p:spPr>
            <a:xfrm>
              <a:off x="832104"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Coat care</a:t>
              </a:r>
              <a:endParaRPr lang="en-US" sz="2400" dirty="0"/>
            </a:p>
          </p:txBody>
        </p:sp>
        <p:sp>
          <p:nvSpPr>
            <p:cNvPr id="13" name="3_Text_12"/>
            <p:cNvSpPr/>
            <p:nvPr/>
          </p:nvSpPr>
          <p:spPr>
            <a:xfrm>
              <a:off x="841248"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Brush regularly</a:t>
              </a:r>
              <a:endParaRPr lang="en-US" sz="1670" dirty="0"/>
            </a:p>
          </p:txBody>
        </p:sp>
        <p:sp>
          <p:nvSpPr>
            <p:cNvPr id="14" name="3_Text_13"/>
            <p:cNvSpPr/>
            <p:nvPr/>
          </p:nvSpPr>
          <p:spPr>
            <a:xfrm>
              <a:off x="841248"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tangles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shedding</a:t>
              </a:r>
              <a:endParaRPr lang="en-US" sz="1700" dirty="0"/>
            </a:p>
          </p:txBody>
        </p:sp>
      </p:grpSp>
      <p:grpSp>
        <p:nvGrpSpPr>
          <p:cNvPr id="101" name="Reveal_2_whole_card"/>
          <p:cNvGrpSpPr/>
          <p:nvPr/>
        </p:nvGrpSpPr>
        <p:grpSpPr>
          <a:xfrm>
            <a:off x="4352544" y="2048256"/>
            <a:ext cx="3474720" cy="2532888"/>
            <a:chOff x="4352544" y="2048256"/>
            <a:chExt cx="3474720" cy="2532888"/>
          </a:xfrm>
        </p:grpSpPr>
        <p:sp>
          <p:nvSpPr>
            <p:cNvPr id="15" name="3_Panel_14"/>
            <p:cNvSpPr/>
            <p:nvPr/>
          </p:nvSpPr>
          <p:spPr>
            <a:xfrm>
              <a:off x="4352544"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6" name="3_Badge_15"/>
            <p:cNvSpPr/>
            <p:nvPr/>
          </p:nvSpPr>
          <p:spPr>
            <a:xfrm>
              <a:off x="4590288"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7" name="3_Text_16"/>
            <p:cNvSpPr/>
            <p:nvPr/>
          </p:nvSpPr>
          <p:spPr>
            <a:xfrm>
              <a:off x="4590288"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2</a:t>
              </a:r>
              <a:endParaRPr lang="en-US" sz="1715" dirty="0"/>
            </a:p>
          </p:txBody>
        </p:sp>
        <p:sp>
          <p:nvSpPr>
            <p:cNvPr id="18" name="3_Text_17"/>
            <p:cNvSpPr/>
            <p:nvPr/>
          </p:nvSpPr>
          <p:spPr>
            <a:xfrm>
              <a:off x="4599432"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Toileting</a:t>
              </a:r>
              <a:endParaRPr lang="en-US" sz="2400" dirty="0"/>
            </a:p>
          </p:txBody>
        </p:sp>
        <p:sp>
          <p:nvSpPr>
            <p:cNvPr id="19" name="3_Text_18"/>
            <p:cNvSpPr/>
            <p:nvPr/>
          </p:nvSpPr>
          <p:spPr>
            <a:xfrm>
              <a:off x="4608576"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Clean routine</a:t>
              </a:r>
              <a:endParaRPr lang="en-US" sz="1670" dirty="0"/>
            </a:p>
          </p:txBody>
        </p:sp>
        <p:sp>
          <p:nvSpPr>
            <p:cNvPr id="20" name="3_Text_19"/>
            <p:cNvSpPr/>
            <p:nvPr/>
          </p:nvSpPr>
          <p:spPr>
            <a:xfrm>
              <a:off x="4608576"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scooping</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bags</a:t>
              </a:r>
              <a:endParaRPr lang="en-US" sz="1700" dirty="0"/>
            </a:p>
          </p:txBody>
        </p:sp>
      </p:grpSp>
      <p:grpSp>
        <p:nvGrpSpPr>
          <p:cNvPr id="102" name="Reveal_3_whole_card"/>
          <p:cNvGrpSpPr/>
          <p:nvPr/>
        </p:nvGrpSpPr>
        <p:grpSpPr>
          <a:xfrm>
            <a:off x="8119872" y="2048256"/>
            <a:ext cx="3474720" cy="2532888"/>
            <a:chOff x="8119872" y="2048256"/>
            <a:chExt cx="3474720" cy="2532888"/>
          </a:xfrm>
        </p:grpSpPr>
        <p:sp>
          <p:nvSpPr>
            <p:cNvPr id="21" name="3_Panel_20"/>
            <p:cNvSpPr/>
            <p:nvPr/>
          </p:nvSpPr>
          <p:spPr>
            <a:xfrm>
              <a:off x="8119872"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3_Badge_21"/>
            <p:cNvSpPr/>
            <p:nvPr/>
          </p:nvSpPr>
          <p:spPr>
            <a:xfrm>
              <a:off x="8357616"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3" name="3_Text_22"/>
            <p:cNvSpPr/>
            <p:nvPr/>
          </p:nvSpPr>
          <p:spPr>
            <a:xfrm>
              <a:off x="8357616"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3</a:t>
              </a:r>
              <a:endParaRPr lang="en-US" sz="1715" dirty="0"/>
            </a:p>
          </p:txBody>
        </p:sp>
        <p:sp>
          <p:nvSpPr>
            <p:cNvPr id="24" name="3_Text_23"/>
            <p:cNvSpPr/>
            <p:nvPr/>
          </p:nvSpPr>
          <p:spPr>
            <a:xfrm>
              <a:off x="8366760"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Nails and paws</a:t>
              </a:r>
              <a:endParaRPr lang="en-US" sz="2400" dirty="0"/>
            </a:p>
          </p:txBody>
        </p:sp>
        <p:sp>
          <p:nvSpPr>
            <p:cNvPr id="25" name="3_Text_24"/>
            <p:cNvSpPr/>
            <p:nvPr/>
          </p:nvSpPr>
          <p:spPr>
            <a:xfrm>
              <a:off x="8375904"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Check and trim</a:t>
              </a:r>
              <a:endParaRPr lang="en-US" sz="1670" dirty="0"/>
            </a:p>
          </p:txBody>
        </p:sp>
        <p:sp>
          <p:nvSpPr>
            <p:cNvPr id="26" name="3_Text_25"/>
            <p:cNvSpPr/>
            <p:nvPr/>
          </p:nvSpPr>
          <p:spPr>
            <a:xfrm>
              <a:off x="8375904"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grip</a:t>
              </a:r>
              <a:endParaRPr lang="en-US" sz="1400" dirty="0"/>
            </a:p>
            <a:p>
              <a:pPr marL="0" indent="0">
                <a:buNone/>
              </a:pPr>
              <a:r>
                <a:rPr lang="en-US" sz="1700" b="1" dirty="0">
                  <a:solidFill>
                    <a:srgbClr val="091F2C"/>
                  </a:solidFill>
                  <a:latin typeface="Aptos" pitchFamily="34" charset="0"/>
                  <a:ea typeface="Aptos" pitchFamily="34" charset="-122"/>
                  <a:cs typeface="Aptos" pitchFamily="34" charset="-120"/>
                </a:rPr>
                <a:t>comfort</a:t>
              </a:r>
              <a:endParaRPr lang="en-US" sz="1400" dirty="0"/>
            </a:p>
          </p:txBody>
        </p:sp>
      </p:grpSp>
      <p:sp>
        <p:nvSpPr>
          <p:cNvPr id="27" name="3_Panel_26"/>
          <p:cNvSpPr/>
          <p:nvPr/>
        </p:nvSpPr>
        <p:spPr>
          <a:xfrm>
            <a:off x="594360" y="4882896"/>
            <a:ext cx="11000232" cy="941832"/>
          </a:xfrm>
          <a:prstGeom prst="roundRect">
            <a:avLst>
              <a:gd name="adj" fmla="val 19417"/>
            </a:avLst>
          </a:prstGeom>
          <a:solidFill>
            <a:srgbClr val="EEE8F7"/>
          </a:solidFill>
          <a:ln w="10795">
            <a:solidFill>
              <a:srgbClr val="EEE8F7"/>
            </a:solidFill>
            <a:prstDash val="solid"/>
          </a:ln>
        </p:spPr>
        <p:txBody>
          <a:bodyPr/>
          <a:lstStyle/>
          <a:p>
            <a:endParaRPr lang="en-GB"/>
          </a:p>
        </p:txBody>
      </p:sp>
      <p:sp>
        <p:nvSpPr>
          <p:cNvPr id="28" name="3_Text_27"/>
          <p:cNvSpPr/>
          <p:nvPr/>
        </p:nvSpPr>
        <p:spPr>
          <a:xfrm>
            <a:off x="832104" y="5138928"/>
            <a:ext cx="2157984"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Keep it low stress</a:t>
            </a:r>
            <a:endParaRPr lang="en-US" sz="1170" dirty="0"/>
          </a:p>
        </p:txBody>
      </p:sp>
      <p:sp>
        <p:nvSpPr>
          <p:cNvPr id="29" name="3_Text_28"/>
          <p:cNvSpPr/>
          <p:nvPr/>
        </p:nvSpPr>
        <p:spPr>
          <a:xfrm>
            <a:off x="3209544" y="5065776"/>
            <a:ext cx="8046720" cy="603504"/>
          </a:xfrm>
          <a:prstGeom prst="rect">
            <a:avLst/>
          </a:prstGeom>
          <a:noFill/>
          <a:ln/>
        </p:spPr>
        <p:txBody>
          <a:bodyPr wrap="square" lIns="0" tIns="0" rIns="0" bIns="0" rtlCol="0" anchor="t"/>
          <a:lstStyle/>
          <a:p>
            <a:pPr marL="0" indent="0">
              <a:buNone/>
            </a:pPr>
            <a:r>
              <a:rPr lang="en-US" sz="1960" dirty="0">
                <a:solidFill>
                  <a:srgbClr val="091F2C"/>
                </a:solidFill>
                <a:latin typeface="Aptos" pitchFamily="34" charset="0"/>
                <a:ea typeface="Aptos" pitchFamily="34" charset="-122"/>
                <a:cs typeface="Aptos" pitchFamily="34" charset="-120"/>
              </a:rPr>
              <a:t>Use gentle handling and treats to build trust</a:t>
            </a:r>
            <a:endParaRPr lang="en-US" sz="1960" dirty="0"/>
          </a:p>
          <a:p>
            <a:pPr marL="0" indent="0">
              <a:buNone/>
            </a:pPr>
            <a:r>
              <a:rPr lang="en-US" sz="1960" dirty="0">
                <a:solidFill>
                  <a:srgbClr val="091F2C"/>
                </a:solidFill>
                <a:latin typeface="Aptos" pitchFamily="34" charset="0"/>
                <a:ea typeface="Aptos" pitchFamily="34" charset="-122"/>
                <a:cs typeface="Aptos" pitchFamily="34" charset="-120"/>
              </a:rPr>
              <a:t>Stop if stressed; try again when relaxed</a:t>
            </a:r>
            <a:endParaRPr lang="en-US" sz="19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Review before you approve">
    <p:bg>
      <p:bgPr>
        <a:solidFill>
          <a:srgbClr val="F2F2F8"/>
        </a:solidFill>
        <a:effectLst/>
      </p:bgPr>
    </p:bg>
    <p:spTree>
      <p:nvGrpSpPr>
        <p:cNvPr id="1" name=""/>
        <p:cNvGrpSpPr/>
        <p:nvPr/>
      </p:nvGrpSpPr>
      <p:grpSpPr>
        <a:xfrm>
          <a:off x="0" y="0"/>
          <a:ext cx="0" cy="0"/>
          <a:chOff x="0" y="0"/>
          <a:chExt cx="0" cy="0"/>
        </a:xfrm>
      </p:grpSpPr>
      <p:sp>
        <p:nvSpPr>
          <p:cNvPr id="2" name="2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2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Reading body language</a:t>
            </a:r>
            <a:endParaRPr lang="en-US" sz="3600" dirty="0">
              <a:gradFill flip="none" rotWithShape="1">
                <a:gsLst>
                  <a:gs pos="0">
                    <a:srgbClr val="0877DD"/>
                  </a:gs>
                  <a:gs pos="100000">
                    <a:srgbClr val="B535C3"/>
                  </a:gs>
                </a:gsLst>
                <a:lin ang="0" scaled="1"/>
                <a:tileRect/>
              </a:gradFill>
            </a:endParaRPr>
          </a:p>
        </p:txBody>
      </p:sp>
      <p:sp>
        <p:nvSpPr>
          <p:cNvPr id="5" name="2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Spot stress and comfort signals in cats and dogs</a:t>
            </a:r>
            <a:endParaRPr lang="en-US" sz="1600" dirty="0"/>
          </a:p>
        </p:txBody>
      </p:sp>
      <p:pic>
        <p:nvPicPr>
          <p:cNvPr id="6" name="2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2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2761488" cy="3758184"/>
            <a:chOff x="585216" y="2048256"/>
            <a:chExt cx="2761488" cy="3758184"/>
          </a:xfrm>
        </p:grpSpPr>
        <p:sp>
          <p:nvSpPr>
            <p:cNvPr id="9" name="2_Panel_8"/>
            <p:cNvSpPr/>
            <p:nvPr/>
          </p:nvSpPr>
          <p:spPr>
            <a:xfrm>
              <a:off x="585216" y="2048256"/>
              <a:ext cx="2761488" cy="3758184"/>
            </a:xfrm>
            <a:prstGeom prst="roundRect">
              <a:avLst>
                <a:gd name="adj" fmla="val 6623"/>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2_Text_9"/>
            <p:cNvSpPr/>
            <p:nvPr/>
          </p:nvSpPr>
          <p:spPr>
            <a:xfrm>
              <a:off x="832104" y="2194560"/>
              <a:ext cx="2194560" cy="1353312"/>
            </a:xfrm>
            <a:prstGeom prst="rect">
              <a:avLst/>
            </a:prstGeom>
            <a:noFill/>
            <a:ln/>
          </p:spPr>
          <p:txBody>
            <a:bodyPr wrap="square" lIns="0" tIns="0" rIns="0" bIns="0" rtlCol="0" anchor="t"/>
            <a:lstStyle/>
            <a:p>
              <a:pPr marL="0" indent="0">
                <a:buNone/>
              </a:pPr>
              <a:r>
                <a:rPr lang="en-US" sz="8600" dirty="0">
                  <a:solidFill>
                    <a:srgbClr val="0877DD"/>
                  </a:solidFill>
                  <a:latin typeface="Aptos Display" pitchFamily="34" charset="0"/>
                  <a:ea typeface="Aptos Display" pitchFamily="34" charset="-122"/>
                  <a:cs typeface="Aptos Display" pitchFamily="34" charset="-120"/>
                </a:rPr>
                <a:t>?</a:t>
              </a:r>
              <a:endParaRPr lang="en-US" sz="8600" dirty="0"/>
            </a:p>
          </p:txBody>
        </p:sp>
        <p:sp>
          <p:nvSpPr>
            <p:cNvPr id="11" name="2_Text_10"/>
            <p:cNvSpPr/>
            <p:nvPr/>
          </p:nvSpPr>
          <p:spPr>
            <a:xfrm>
              <a:off x="859536" y="3685032"/>
              <a:ext cx="2487168" cy="896112"/>
            </a:xfrm>
            <a:prstGeom prst="rect">
              <a:avLst/>
            </a:prstGeom>
            <a:noFill/>
            <a:ln/>
          </p:spPr>
          <p:txBody>
            <a:bodyPr wrap="square" lIns="0" tIns="0" rIns="0" bIns="0" rtlCol="0" anchor="t"/>
            <a:lstStyle/>
            <a:p>
              <a:pPr marL="0" indent="0">
                <a:buNone/>
              </a:pPr>
              <a:r>
                <a:rPr lang="en-US" sz="2800" b="1" dirty="0">
                  <a:solidFill>
                    <a:srgbClr val="091F2C"/>
                  </a:solidFill>
                  <a:latin typeface="Aptos" pitchFamily="34" charset="0"/>
                  <a:ea typeface="Aptos" pitchFamily="34" charset="-122"/>
                  <a:cs typeface="Aptos" pitchFamily="34" charset="-120"/>
                </a:rPr>
                <a:t>Cats</a:t>
              </a:r>
              <a:endParaRPr lang="en-US" sz="2800" dirty="0"/>
            </a:p>
            <a:p>
              <a:pPr marL="0" indent="0">
                <a:buNone/>
              </a:pPr>
              <a:r>
                <a:rPr lang="en-US" sz="2800" b="1" dirty="0">
                  <a:solidFill>
                    <a:srgbClr val="091F2C"/>
                  </a:solidFill>
                  <a:latin typeface="Aptos" pitchFamily="34" charset="0"/>
                  <a:ea typeface="Aptos" pitchFamily="34" charset="-122"/>
                  <a:cs typeface="Aptos" pitchFamily="34" charset="-120"/>
                </a:rPr>
                <a:t>Dogs</a:t>
              </a:r>
              <a:endParaRPr lang="en-US" sz="2800" dirty="0"/>
            </a:p>
          </p:txBody>
        </p:sp>
        <p:sp>
          <p:nvSpPr>
            <p:cNvPr id="12" name="2_Text_11"/>
            <p:cNvSpPr/>
            <p:nvPr/>
          </p:nvSpPr>
          <p:spPr>
            <a:xfrm>
              <a:off x="868680" y="4736592"/>
              <a:ext cx="2167128" cy="850392"/>
            </a:xfrm>
            <a:prstGeom prst="rect">
              <a:avLst/>
            </a:prstGeom>
            <a:noFill/>
            <a:ln/>
          </p:spPr>
          <p:txBody>
            <a:bodyPr wrap="square" lIns="0" tIns="0" rIns="0" bIns="0" rtlCol="0" anchor="t"/>
            <a:lstStyle/>
            <a:p>
              <a:pPr marL="0" indent="0">
                <a:buNone/>
              </a:pPr>
              <a:r>
                <a:rPr lang="en-US" sz="1700" dirty="0">
                  <a:solidFill>
                    <a:srgbClr val="4E5E70"/>
                  </a:solidFill>
                  <a:latin typeface="Aptos" pitchFamily="34" charset="0"/>
                  <a:ea typeface="Aptos" pitchFamily="34" charset="-122"/>
                  <a:cs typeface="Aptos" pitchFamily="34" charset="-120"/>
                </a:rPr>
                <a:t>ears</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tail</a:t>
              </a:r>
              <a:endParaRPr lang="en-US" sz="1700" dirty="0"/>
            </a:p>
            <a:p>
              <a:pPr marL="0" indent="0">
                <a:buNone/>
              </a:pPr>
              <a:r>
                <a:rPr lang="en-US" sz="1700" dirty="0">
                  <a:solidFill>
                    <a:srgbClr val="4E5E70"/>
                  </a:solidFill>
                  <a:latin typeface="Aptos" pitchFamily="34" charset="0"/>
                  <a:ea typeface="Aptos" pitchFamily="34" charset="-122"/>
                  <a:cs typeface="Aptos" pitchFamily="34" charset="-120"/>
                </a:rPr>
                <a:t>pupils</a:t>
              </a:r>
              <a:endParaRPr lang="en-US" sz="1700" dirty="0"/>
            </a:p>
          </p:txBody>
        </p:sp>
      </p:grpSp>
      <p:grpSp>
        <p:nvGrpSpPr>
          <p:cNvPr id="101" name="Reveal_2_whole_card"/>
          <p:cNvGrpSpPr/>
          <p:nvPr/>
        </p:nvGrpSpPr>
        <p:grpSpPr>
          <a:xfrm>
            <a:off x="3666744" y="2048256"/>
            <a:ext cx="7927848" cy="1152144"/>
            <a:chOff x="3666744" y="2048256"/>
            <a:chExt cx="7927848" cy="1152144"/>
          </a:xfrm>
        </p:grpSpPr>
        <p:sp>
          <p:nvSpPr>
            <p:cNvPr id="13" name="2_Panel_12"/>
            <p:cNvSpPr/>
            <p:nvPr/>
          </p:nvSpPr>
          <p:spPr>
            <a:xfrm>
              <a:off x="3666744" y="2048256"/>
              <a:ext cx="7927848" cy="1152144"/>
            </a:xfrm>
            <a:prstGeom prst="roundRect">
              <a:avLst>
                <a:gd name="adj" fmla="val 15873"/>
              </a:avLst>
            </a:prstGeom>
            <a:solidFill>
              <a:srgbClr val="FFFFFF"/>
            </a:solidFill>
            <a:ln w="10795">
              <a:solidFill>
                <a:srgbClr val="E3DEEC"/>
              </a:solidFill>
              <a:prstDash val="solid"/>
            </a:ln>
          </p:spPr>
          <p:txBody>
            <a:bodyPr/>
            <a:lstStyle/>
            <a:p>
              <a:endParaRPr lang="en-GB"/>
            </a:p>
          </p:txBody>
        </p:sp>
        <p:sp>
          <p:nvSpPr>
            <p:cNvPr id="14" name="2_Text_13"/>
            <p:cNvSpPr/>
            <p:nvPr/>
          </p:nvSpPr>
          <p:spPr>
            <a:xfrm>
              <a:off x="3922776" y="2249424"/>
              <a:ext cx="7296912" cy="228600"/>
            </a:xfrm>
            <a:prstGeom prst="rect">
              <a:avLst/>
            </a:prstGeom>
            <a:noFill/>
            <a:ln/>
          </p:spPr>
          <p:txBody>
            <a:bodyPr wrap="square" lIns="0" tIns="0" rIns="0" bIns="0" rtlCol="0" anchor="t"/>
            <a:lstStyle/>
            <a:p>
              <a:pPr marL="0" indent="0">
                <a:buNone/>
              </a:pPr>
              <a:r>
                <a:rPr lang="en-US" sz="1170" b="1" kern="0" spc="45" dirty="0">
                  <a:solidFill>
                    <a:srgbClr val="4E5E70"/>
                  </a:solidFill>
                  <a:latin typeface="Aptos" pitchFamily="34" charset="0"/>
                  <a:ea typeface="Aptos" pitchFamily="34" charset="-122"/>
                  <a:cs typeface="Aptos" pitchFamily="34" charset="-120"/>
                </a:rPr>
                <a:t>Cat cues</a:t>
              </a:r>
              <a:endParaRPr lang="en-US" sz="1170" dirty="0"/>
            </a:p>
          </p:txBody>
        </p:sp>
        <p:sp>
          <p:nvSpPr>
            <p:cNvPr id="15" name="2_Text_14"/>
            <p:cNvSpPr/>
            <p:nvPr/>
          </p:nvSpPr>
          <p:spPr>
            <a:xfrm>
              <a:off x="3931920" y="2706624"/>
              <a:ext cx="7296912" cy="338328"/>
            </a:xfrm>
            <a:prstGeom prst="rect">
              <a:avLst/>
            </a:prstGeom>
            <a:noFill/>
            <a:ln/>
          </p:spPr>
          <p:txBody>
            <a:bodyPr wrap="square" lIns="0" tIns="0" rIns="0" bIns="0" rtlCol="0" anchor="t"/>
            <a:lstStyle/>
            <a:p>
              <a:pPr marL="0" indent="0">
                <a:buNone/>
              </a:pPr>
              <a:r>
                <a:rPr lang="en-US" sz="2200" dirty="0">
                  <a:solidFill>
                    <a:srgbClr val="4E5E70"/>
                  </a:solidFill>
                  <a:latin typeface="Aptos" pitchFamily="34" charset="0"/>
                  <a:ea typeface="Aptos" pitchFamily="34" charset="-122"/>
                  <a:cs typeface="Aptos" pitchFamily="34" charset="-120"/>
                </a:rPr>
                <a:t>relaxed posture</a:t>
              </a:r>
              <a:endParaRPr lang="en-US" sz="2200" dirty="0"/>
            </a:p>
          </p:txBody>
        </p:sp>
      </p:grpSp>
      <p:grpSp>
        <p:nvGrpSpPr>
          <p:cNvPr id="102" name="Reveal_3_whole_card"/>
          <p:cNvGrpSpPr/>
          <p:nvPr/>
        </p:nvGrpSpPr>
        <p:grpSpPr>
          <a:xfrm>
            <a:off x="3666744" y="3502152"/>
            <a:ext cx="7927848" cy="1572768"/>
            <a:chOff x="3666744" y="3502152"/>
            <a:chExt cx="7927848" cy="1572768"/>
          </a:xfrm>
        </p:grpSpPr>
        <p:sp>
          <p:nvSpPr>
            <p:cNvPr id="16" name="2_Panel_15"/>
            <p:cNvSpPr/>
            <p:nvPr/>
          </p:nvSpPr>
          <p:spPr>
            <a:xfrm>
              <a:off x="3666744" y="3502152"/>
              <a:ext cx="7927848" cy="1572768"/>
            </a:xfrm>
            <a:prstGeom prst="roundRect">
              <a:avLst>
                <a:gd name="adj" fmla="val 11628"/>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7" name="2_Text_16"/>
            <p:cNvSpPr/>
            <p:nvPr/>
          </p:nvSpPr>
          <p:spPr>
            <a:xfrm>
              <a:off x="3922776" y="3712464"/>
              <a:ext cx="7296912" cy="228600"/>
            </a:xfrm>
            <a:prstGeom prst="rect">
              <a:avLst/>
            </a:prstGeom>
            <a:noFill/>
            <a:ln/>
          </p:spPr>
          <p:txBody>
            <a:bodyPr wrap="square" lIns="0" tIns="0" rIns="0" bIns="0" rtlCol="0" anchor="t"/>
            <a:lstStyle/>
            <a:p>
              <a:pPr marL="0" indent="0">
                <a:buNone/>
              </a:pPr>
              <a:r>
                <a:rPr lang="en-US" sz="1170" b="1" kern="0" spc="45" dirty="0">
                  <a:solidFill>
                    <a:srgbClr val="0877DD"/>
                  </a:solidFill>
                  <a:latin typeface="Aptos" pitchFamily="34" charset="0"/>
                  <a:ea typeface="Aptos" pitchFamily="34" charset="-122"/>
                  <a:cs typeface="Aptos" pitchFamily="34" charset="-120"/>
                </a:rPr>
                <a:t>Dog cues</a:t>
              </a:r>
              <a:endParaRPr lang="en-US" sz="1170" dirty="0"/>
            </a:p>
          </p:txBody>
        </p:sp>
        <p:sp>
          <p:nvSpPr>
            <p:cNvPr id="18" name="2_Text_17"/>
            <p:cNvSpPr/>
            <p:nvPr/>
          </p:nvSpPr>
          <p:spPr>
            <a:xfrm>
              <a:off x="3931920" y="4160520"/>
              <a:ext cx="7306056" cy="731520"/>
            </a:xfrm>
            <a:prstGeom prst="rect">
              <a:avLst/>
            </a:prstGeom>
            <a:noFill/>
            <a:ln/>
          </p:spPr>
          <p:txBody>
            <a:bodyPr wrap="square" lIns="0" tIns="0" rIns="0" bIns="0" rtlCol="0" anchor="t"/>
            <a:lstStyle/>
            <a:p>
              <a:pPr marL="0" indent="0">
                <a:buNone/>
              </a:pPr>
              <a:r>
                <a:rPr lang="en-US" sz="2300" b="1" dirty="0">
                  <a:solidFill>
                    <a:srgbClr val="091F2C"/>
                  </a:solidFill>
                  <a:latin typeface="Aptos" pitchFamily="34" charset="0"/>
                  <a:ea typeface="Aptos" pitchFamily="34" charset="-122"/>
                  <a:cs typeface="Aptos" pitchFamily="34" charset="-120"/>
                </a:rPr>
                <a:t>soft eyes</a:t>
              </a:r>
              <a:endParaRPr lang="en-US" sz="2300" dirty="0"/>
            </a:p>
            <a:p>
              <a:pPr marL="0" indent="0">
                <a:buNone/>
              </a:pPr>
              <a:r>
                <a:rPr lang="en-US" sz="2300" b="1" dirty="0">
                  <a:solidFill>
                    <a:srgbClr val="091F2C"/>
                  </a:solidFill>
                  <a:latin typeface="Aptos" pitchFamily="34" charset="0"/>
                  <a:ea typeface="Aptos" pitchFamily="34" charset="-122"/>
                  <a:cs typeface="Aptos" pitchFamily="34" charset="-120"/>
                </a:rPr>
                <a:t>lip licking</a:t>
              </a:r>
              <a:endParaRPr lang="en-US" sz="2300" dirty="0"/>
            </a:p>
          </p:txBody>
        </p:sp>
      </p:grpSp>
      <p:sp>
        <p:nvSpPr>
          <p:cNvPr id="19" name="2_Text_18"/>
          <p:cNvSpPr/>
          <p:nvPr/>
        </p:nvSpPr>
        <p:spPr>
          <a:xfrm>
            <a:off x="3867912" y="5376672"/>
            <a:ext cx="7498080" cy="429768"/>
          </a:xfrm>
          <a:prstGeom prst="rect">
            <a:avLst/>
          </a:prstGeom>
          <a:noFill/>
          <a:ln/>
        </p:spPr>
        <p:txBody>
          <a:bodyPr wrap="square" lIns="0" tIns="0" rIns="0" bIns="0" rtlCol="0" anchor="t"/>
          <a:lstStyle/>
          <a:p>
            <a:pPr marL="0" indent="0">
              <a:buNone/>
            </a:pPr>
            <a:r>
              <a:rPr lang="en-US" sz="1820" dirty="0">
                <a:solidFill>
                  <a:srgbClr val="7653AE"/>
                </a:solidFill>
                <a:latin typeface="Aptos" pitchFamily="34" charset="0"/>
                <a:ea typeface="Aptos" pitchFamily="34" charset="-122"/>
                <a:cs typeface="Aptos" pitchFamily="34" charset="-120"/>
              </a:rPr>
              <a:t>If unsure, pause and give space; reassess calmly</a:t>
            </a:r>
            <a:endParaRPr lang="en-US" sz="182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ummarise updates and create slides">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Training and socialising</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Early, kind exposure builds calm, confident pets</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3474720" cy="2532888"/>
            <a:chOff x="585216" y="2048256"/>
            <a:chExt cx="3474720" cy="2532888"/>
          </a:xfrm>
        </p:grpSpPr>
        <p:sp>
          <p:nvSpPr>
            <p:cNvPr id="9" name="3_Panel_8"/>
            <p:cNvSpPr/>
            <p:nvPr/>
          </p:nvSpPr>
          <p:spPr>
            <a:xfrm>
              <a:off x="585216"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3_Badge_9"/>
            <p:cNvSpPr/>
            <p:nvPr/>
          </p:nvSpPr>
          <p:spPr>
            <a:xfrm>
              <a:off x="822960"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3_Text_10"/>
            <p:cNvSpPr/>
            <p:nvPr/>
          </p:nvSpPr>
          <p:spPr>
            <a:xfrm>
              <a:off x="822960"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1</a:t>
              </a:r>
              <a:endParaRPr lang="en-US" sz="1715" dirty="0"/>
            </a:p>
          </p:txBody>
        </p:sp>
        <p:sp>
          <p:nvSpPr>
            <p:cNvPr id="12" name="3_Text_11"/>
            <p:cNvSpPr/>
            <p:nvPr/>
          </p:nvSpPr>
          <p:spPr>
            <a:xfrm>
              <a:off x="832104"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Puppy socialising</a:t>
              </a:r>
              <a:endParaRPr lang="en-US" sz="2400" dirty="0"/>
            </a:p>
          </p:txBody>
        </p:sp>
        <p:sp>
          <p:nvSpPr>
            <p:cNvPr id="13" name="3_Text_12"/>
            <p:cNvSpPr/>
            <p:nvPr/>
          </p:nvSpPr>
          <p:spPr>
            <a:xfrm>
              <a:off x="841248"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Short, gentle exposures to people and places</a:t>
              </a:r>
              <a:endParaRPr lang="en-US" sz="1670" dirty="0"/>
            </a:p>
          </p:txBody>
        </p:sp>
        <p:sp>
          <p:nvSpPr>
            <p:cNvPr id="14" name="3_Text_13"/>
            <p:cNvSpPr/>
            <p:nvPr/>
          </p:nvSpPr>
          <p:spPr>
            <a:xfrm>
              <a:off x="841248"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sounds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surfaces</a:t>
              </a:r>
              <a:endParaRPr lang="en-US" sz="1700" dirty="0"/>
            </a:p>
          </p:txBody>
        </p:sp>
      </p:grpSp>
      <p:grpSp>
        <p:nvGrpSpPr>
          <p:cNvPr id="101" name="Reveal_2_whole_card"/>
          <p:cNvGrpSpPr/>
          <p:nvPr/>
        </p:nvGrpSpPr>
        <p:grpSpPr>
          <a:xfrm>
            <a:off x="4352544" y="2048256"/>
            <a:ext cx="3474720" cy="2532888"/>
            <a:chOff x="4352544" y="2048256"/>
            <a:chExt cx="3474720" cy="2532888"/>
          </a:xfrm>
        </p:grpSpPr>
        <p:sp>
          <p:nvSpPr>
            <p:cNvPr id="15" name="3_Panel_14"/>
            <p:cNvSpPr/>
            <p:nvPr/>
          </p:nvSpPr>
          <p:spPr>
            <a:xfrm>
              <a:off x="4352544"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6" name="3_Badge_15"/>
            <p:cNvSpPr/>
            <p:nvPr/>
          </p:nvSpPr>
          <p:spPr>
            <a:xfrm>
              <a:off x="4590288"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7" name="3_Text_16"/>
            <p:cNvSpPr/>
            <p:nvPr/>
          </p:nvSpPr>
          <p:spPr>
            <a:xfrm>
              <a:off x="4590288"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2</a:t>
              </a:r>
              <a:endParaRPr lang="en-US" sz="1715" dirty="0"/>
            </a:p>
          </p:txBody>
        </p:sp>
        <p:sp>
          <p:nvSpPr>
            <p:cNvPr id="18" name="3_Text_17"/>
            <p:cNvSpPr/>
            <p:nvPr/>
          </p:nvSpPr>
          <p:spPr>
            <a:xfrm>
              <a:off x="4599432"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Kitten handling</a:t>
              </a:r>
              <a:endParaRPr lang="en-US" sz="2400" dirty="0"/>
            </a:p>
          </p:txBody>
        </p:sp>
        <p:sp>
          <p:nvSpPr>
            <p:cNvPr id="19" name="3_Text_18"/>
            <p:cNvSpPr/>
            <p:nvPr/>
          </p:nvSpPr>
          <p:spPr>
            <a:xfrm>
              <a:off x="4608576"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Playful, calm interactions at their pace</a:t>
              </a:r>
              <a:endParaRPr lang="en-US" sz="1670" dirty="0"/>
            </a:p>
          </p:txBody>
        </p:sp>
        <p:sp>
          <p:nvSpPr>
            <p:cNvPr id="20" name="3_Text_19"/>
            <p:cNvSpPr/>
            <p:nvPr/>
          </p:nvSpPr>
          <p:spPr>
            <a:xfrm>
              <a:off x="4608576"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touch</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toys</a:t>
              </a:r>
              <a:endParaRPr lang="en-US" sz="1700" dirty="0"/>
            </a:p>
          </p:txBody>
        </p:sp>
      </p:grpSp>
      <p:grpSp>
        <p:nvGrpSpPr>
          <p:cNvPr id="102" name="Reveal_3_whole_card"/>
          <p:cNvGrpSpPr/>
          <p:nvPr/>
        </p:nvGrpSpPr>
        <p:grpSpPr>
          <a:xfrm>
            <a:off x="8119872" y="2048256"/>
            <a:ext cx="3474720" cy="2532888"/>
            <a:chOff x="8119872" y="2048256"/>
            <a:chExt cx="3474720" cy="2532888"/>
          </a:xfrm>
        </p:grpSpPr>
        <p:sp>
          <p:nvSpPr>
            <p:cNvPr id="21" name="3_Panel_20"/>
            <p:cNvSpPr/>
            <p:nvPr/>
          </p:nvSpPr>
          <p:spPr>
            <a:xfrm>
              <a:off x="8119872"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3_Badge_21"/>
            <p:cNvSpPr/>
            <p:nvPr/>
          </p:nvSpPr>
          <p:spPr>
            <a:xfrm>
              <a:off x="8357616"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3" name="3_Text_22"/>
            <p:cNvSpPr/>
            <p:nvPr/>
          </p:nvSpPr>
          <p:spPr>
            <a:xfrm>
              <a:off x="8357616"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3</a:t>
              </a:r>
              <a:endParaRPr lang="en-US" sz="1715" dirty="0"/>
            </a:p>
          </p:txBody>
        </p:sp>
        <p:sp>
          <p:nvSpPr>
            <p:cNvPr id="24" name="3_Text_23"/>
            <p:cNvSpPr/>
            <p:nvPr/>
          </p:nvSpPr>
          <p:spPr>
            <a:xfrm>
              <a:off x="8366760"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Vet familiarisation</a:t>
              </a:r>
              <a:endParaRPr lang="en-US" sz="2400" dirty="0"/>
            </a:p>
          </p:txBody>
        </p:sp>
        <p:sp>
          <p:nvSpPr>
            <p:cNvPr id="25" name="3_Text_24"/>
            <p:cNvSpPr/>
            <p:nvPr/>
          </p:nvSpPr>
          <p:spPr>
            <a:xfrm>
              <a:off x="8375904"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Carrier, treats, calm visits</a:t>
              </a:r>
              <a:endParaRPr lang="en-US" sz="1670" dirty="0"/>
            </a:p>
          </p:txBody>
        </p:sp>
        <p:sp>
          <p:nvSpPr>
            <p:cNvPr id="26" name="3_Text_25"/>
            <p:cNvSpPr/>
            <p:nvPr/>
          </p:nvSpPr>
          <p:spPr>
            <a:xfrm>
              <a:off x="8375904"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smells</a:t>
              </a:r>
              <a:endParaRPr lang="en-US" sz="1400" dirty="0"/>
            </a:p>
            <a:p>
              <a:pPr marL="0" indent="0">
                <a:buNone/>
              </a:pPr>
              <a:r>
                <a:rPr lang="en-US" sz="1700" b="1" dirty="0">
                  <a:solidFill>
                    <a:srgbClr val="091F2C"/>
                  </a:solidFill>
                  <a:latin typeface="Aptos" pitchFamily="34" charset="0"/>
                  <a:ea typeface="Aptos" pitchFamily="34" charset="-122"/>
                  <a:cs typeface="Aptos" pitchFamily="34" charset="-120"/>
                </a:rPr>
                <a:t>waiting</a:t>
              </a:r>
              <a:endParaRPr lang="en-US" sz="1400" dirty="0"/>
            </a:p>
          </p:txBody>
        </p:sp>
      </p:grpSp>
      <p:sp>
        <p:nvSpPr>
          <p:cNvPr id="27" name="3_Panel_26"/>
          <p:cNvSpPr/>
          <p:nvPr/>
        </p:nvSpPr>
        <p:spPr>
          <a:xfrm>
            <a:off x="594360" y="4882896"/>
            <a:ext cx="11000232" cy="941832"/>
          </a:xfrm>
          <a:prstGeom prst="roundRect">
            <a:avLst>
              <a:gd name="adj" fmla="val 19417"/>
            </a:avLst>
          </a:prstGeom>
          <a:solidFill>
            <a:srgbClr val="EEE8F7"/>
          </a:solidFill>
          <a:ln w="10795">
            <a:solidFill>
              <a:srgbClr val="EEE8F7"/>
            </a:solidFill>
            <a:prstDash val="solid"/>
          </a:ln>
        </p:spPr>
        <p:txBody>
          <a:bodyPr/>
          <a:lstStyle/>
          <a:p>
            <a:endParaRPr lang="en-GB"/>
          </a:p>
        </p:txBody>
      </p:sp>
      <p:sp>
        <p:nvSpPr>
          <p:cNvPr id="28" name="3_Text_27"/>
          <p:cNvSpPr/>
          <p:nvPr/>
        </p:nvSpPr>
        <p:spPr>
          <a:xfrm>
            <a:off x="832104" y="5138928"/>
            <a:ext cx="2157984"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Keep sessions brief and positive</a:t>
            </a:r>
            <a:endParaRPr lang="en-US" sz="1170" dirty="0"/>
          </a:p>
        </p:txBody>
      </p:sp>
      <p:sp>
        <p:nvSpPr>
          <p:cNvPr id="29" name="3_Text_28"/>
          <p:cNvSpPr/>
          <p:nvPr/>
        </p:nvSpPr>
        <p:spPr>
          <a:xfrm>
            <a:off x="3209544" y="5065776"/>
            <a:ext cx="8046720" cy="603504"/>
          </a:xfrm>
          <a:prstGeom prst="rect">
            <a:avLst/>
          </a:prstGeom>
          <a:noFill/>
          <a:ln/>
        </p:spPr>
        <p:txBody>
          <a:bodyPr wrap="square" lIns="0" tIns="0" rIns="0" bIns="0" rtlCol="0" anchor="t"/>
          <a:lstStyle/>
          <a:p>
            <a:pPr marL="0" indent="0">
              <a:buNone/>
            </a:pPr>
            <a:r>
              <a:rPr lang="en-US" sz="1960" dirty="0">
                <a:solidFill>
                  <a:srgbClr val="091F2C"/>
                </a:solidFill>
                <a:latin typeface="Aptos" pitchFamily="34" charset="0"/>
                <a:ea typeface="Aptos" pitchFamily="34" charset="-122"/>
                <a:cs typeface="Aptos" pitchFamily="34" charset="-120"/>
              </a:rPr>
              <a:t>Reward calm behaviour; end on success</a:t>
            </a:r>
            <a:endParaRPr lang="en-US" sz="1960" dirty="0"/>
          </a:p>
          <a:p>
            <a:pPr marL="0" indent="0">
              <a:buNone/>
            </a:pPr>
            <a:r>
              <a:rPr lang="en-US" sz="1960" dirty="0">
                <a:solidFill>
                  <a:srgbClr val="091F2C"/>
                </a:solidFill>
                <a:latin typeface="Aptos" pitchFamily="34" charset="0"/>
                <a:ea typeface="Aptos" pitchFamily="34" charset="-122"/>
                <a:cs typeface="Aptos" pitchFamily="34" charset="-120"/>
              </a:rPr>
              <a:t>Avoid flooding; increase difficulty slowly</a:t>
            </a:r>
            <a:endParaRPr lang="en-US" sz="19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Turn meetings into actions">
    <p:bg>
      <p:bgPr>
        <a:solidFill>
          <a:srgbClr val="F2F2F8"/>
        </a:solidFill>
        <a:effectLst/>
      </p:bgPr>
    </p:bg>
    <p:spTree>
      <p:nvGrpSpPr>
        <p:cNvPr id="1" name=""/>
        <p:cNvGrpSpPr/>
        <p:nvPr/>
      </p:nvGrpSpPr>
      <p:grpSpPr>
        <a:xfrm>
          <a:off x="0" y="0"/>
          <a:ext cx="0" cy="0"/>
          <a:chOff x="0" y="0"/>
          <a:chExt cx="0" cy="0"/>
        </a:xfrm>
      </p:grpSpPr>
      <p:sp>
        <p:nvSpPr>
          <p:cNvPr id="2" name="3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3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Safety and identification</a:t>
            </a:r>
            <a:endParaRPr lang="en-US" sz="3600" dirty="0">
              <a:gradFill flip="none" rotWithShape="1">
                <a:gsLst>
                  <a:gs pos="0">
                    <a:srgbClr val="0877DD"/>
                  </a:gs>
                  <a:gs pos="100000">
                    <a:srgbClr val="B535C3"/>
                  </a:gs>
                </a:gsLst>
                <a:lin ang="0" scaled="1"/>
                <a:tileRect/>
              </a:gradFill>
            </a:endParaRPr>
          </a:p>
        </p:txBody>
      </p:sp>
      <p:sp>
        <p:nvSpPr>
          <p:cNvPr id="5" name="3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Prevent hazards and ensure pets can be reunited if lost</a:t>
            </a:r>
            <a:endParaRPr lang="en-US" sz="1600" dirty="0"/>
          </a:p>
        </p:txBody>
      </p:sp>
      <p:pic>
        <p:nvPicPr>
          <p:cNvPr id="6" name="3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3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3474720" cy="2532888"/>
            <a:chOff x="585216" y="2048256"/>
            <a:chExt cx="3474720" cy="2532888"/>
          </a:xfrm>
        </p:grpSpPr>
        <p:sp>
          <p:nvSpPr>
            <p:cNvPr id="9" name="3_Panel_8"/>
            <p:cNvSpPr/>
            <p:nvPr/>
          </p:nvSpPr>
          <p:spPr>
            <a:xfrm>
              <a:off x="585216"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3_Badge_9"/>
            <p:cNvSpPr/>
            <p:nvPr/>
          </p:nvSpPr>
          <p:spPr>
            <a:xfrm>
              <a:off x="822960"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3_Text_10"/>
            <p:cNvSpPr/>
            <p:nvPr/>
          </p:nvSpPr>
          <p:spPr>
            <a:xfrm>
              <a:off x="822960"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1</a:t>
              </a:r>
              <a:endParaRPr lang="en-US" sz="1715" dirty="0"/>
            </a:p>
          </p:txBody>
        </p:sp>
        <p:sp>
          <p:nvSpPr>
            <p:cNvPr id="12" name="3_Text_11"/>
            <p:cNvSpPr/>
            <p:nvPr/>
          </p:nvSpPr>
          <p:spPr>
            <a:xfrm>
              <a:off x="832104"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Home hazards</a:t>
              </a:r>
              <a:endParaRPr lang="en-US" sz="2400" dirty="0"/>
            </a:p>
          </p:txBody>
        </p:sp>
        <p:sp>
          <p:nvSpPr>
            <p:cNvPr id="13" name="3_Text_12"/>
            <p:cNvSpPr/>
            <p:nvPr/>
          </p:nvSpPr>
          <p:spPr>
            <a:xfrm>
              <a:off x="841248"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Block toxins and escapes</a:t>
              </a:r>
              <a:endParaRPr lang="en-US" sz="1670" dirty="0"/>
            </a:p>
          </p:txBody>
        </p:sp>
        <p:sp>
          <p:nvSpPr>
            <p:cNvPr id="14" name="3_Text_13"/>
            <p:cNvSpPr/>
            <p:nvPr/>
          </p:nvSpPr>
          <p:spPr>
            <a:xfrm>
              <a:off x="841248"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toxic plants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secure bins</a:t>
              </a:r>
              <a:endParaRPr lang="en-US" sz="1700" dirty="0"/>
            </a:p>
          </p:txBody>
        </p:sp>
      </p:grpSp>
      <p:grpSp>
        <p:nvGrpSpPr>
          <p:cNvPr id="101" name="Reveal_2_whole_card"/>
          <p:cNvGrpSpPr/>
          <p:nvPr/>
        </p:nvGrpSpPr>
        <p:grpSpPr>
          <a:xfrm>
            <a:off x="4352544" y="2048256"/>
            <a:ext cx="3474720" cy="2532888"/>
            <a:chOff x="4352544" y="2048256"/>
            <a:chExt cx="3474720" cy="2532888"/>
          </a:xfrm>
        </p:grpSpPr>
        <p:sp>
          <p:nvSpPr>
            <p:cNvPr id="15" name="3_Panel_14"/>
            <p:cNvSpPr/>
            <p:nvPr/>
          </p:nvSpPr>
          <p:spPr>
            <a:xfrm>
              <a:off x="4352544"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6" name="3_Badge_15"/>
            <p:cNvSpPr/>
            <p:nvPr/>
          </p:nvSpPr>
          <p:spPr>
            <a:xfrm>
              <a:off x="4590288"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7" name="3_Text_16"/>
            <p:cNvSpPr/>
            <p:nvPr/>
          </p:nvSpPr>
          <p:spPr>
            <a:xfrm>
              <a:off x="4590288"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2</a:t>
              </a:r>
              <a:endParaRPr lang="en-US" sz="1715" dirty="0"/>
            </a:p>
          </p:txBody>
        </p:sp>
        <p:sp>
          <p:nvSpPr>
            <p:cNvPr id="18" name="3_Text_17"/>
            <p:cNvSpPr/>
            <p:nvPr/>
          </p:nvSpPr>
          <p:spPr>
            <a:xfrm>
              <a:off x="4599432"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ID and microchips</a:t>
              </a:r>
              <a:endParaRPr lang="en-US" sz="2400" dirty="0"/>
            </a:p>
          </p:txBody>
        </p:sp>
        <p:sp>
          <p:nvSpPr>
            <p:cNvPr id="19" name="3_Text_18"/>
            <p:cNvSpPr/>
            <p:nvPr/>
          </p:nvSpPr>
          <p:spPr>
            <a:xfrm>
              <a:off x="4608576"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Register and keep details current</a:t>
              </a:r>
              <a:endParaRPr lang="en-US" sz="1670" dirty="0"/>
            </a:p>
          </p:txBody>
        </p:sp>
        <p:sp>
          <p:nvSpPr>
            <p:cNvPr id="20" name="3_Text_19"/>
            <p:cNvSpPr/>
            <p:nvPr/>
          </p:nvSpPr>
          <p:spPr>
            <a:xfrm>
              <a:off x="4608576"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collar tags</a:t>
              </a:r>
              <a:endParaRPr lang="en-US" sz="1700" dirty="0"/>
            </a:p>
            <a:p>
              <a:pPr marL="0" indent="0">
                <a:buNone/>
              </a:pPr>
              <a:r>
                <a:rPr lang="en-US" sz="1700" b="1" dirty="0">
                  <a:solidFill>
                    <a:srgbClr val="091F2C"/>
                  </a:solidFill>
                  <a:latin typeface="Aptos" pitchFamily="34" charset="0"/>
                  <a:ea typeface="Aptos" pitchFamily="34" charset="-122"/>
                  <a:cs typeface="Aptos" pitchFamily="34" charset="-120"/>
                </a:rPr>
                <a:t>update records</a:t>
              </a:r>
              <a:endParaRPr lang="en-US" sz="1700" dirty="0"/>
            </a:p>
          </p:txBody>
        </p:sp>
      </p:grpSp>
      <p:grpSp>
        <p:nvGrpSpPr>
          <p:cNvPr id="102" name="Reveal_3_whole_card"/>
          <p:cNvGrpSpPr/>
          <p:nvPr/>
        </p:nvGrpSpPr>
        <p:grpSpPr>
          <a:xfrm>
            <a:off x="8119872" y="2048256"/>
            <a:ext cx="3474720" cy="2532888"/>
            <a:chOff x="8119872" y="2048256"/>
            <a:chExt cx="3474720" cy="2532888"/>
          </a:xfrm>
        </p:grpSpPr>
        <p:sp>
          <p:nvSpPr>
            <p:cNvPr id="21" name="3_Panel_20"/>
            <p:cNvSpPr/>
            <p:nvPr/>
          </p:nvSpPr>
          <p:spPr>
            <a:xfrm>
              <a:off x="8119872" y="2048256"/>
              <a:ext cx="3474720" cy="2532888"/>
            </a:xfrm>
            <a:prstGeom prst="roundRect">
              <a:avLst>
                <a:gd name="adj" fmla="val 7220"/>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2" name="3_Badge_21"/>
            <p:cNvSpPr/>
            <p:nvPr/>
          </p:nvSpPr>
          <p:spPr>
            <a:xfrm>
              <a:off x="8357616" y="2267712"/>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3" name="3_Text_22"/>
            <p:cNvSpPr/>
            <p:nvPr/>
          </p:nvSpPr>
          <p:spPr>
            <a:xfrm>
              <a:off x="8357616" y="2334920"/>
              <a:ext cx="448056" cy="327081"/>
            </a:xfrm>
            <a:prstGeom prst="rect">
              <a:avLst/>
            </a:prstGeom>
            <a:noFill/>
            <a:ln/>
          </p:spPr>
          <p:txBody>
            <a:bodyPr wrap="square" lIns="0" tIns="0" rIns="0" bIns="0" rtlCol="0" anchor="t"/>
            <a:lstStyle/>
            <a:p>
              <a:pPr marL="0" indent="0" algn="ctr">
                <a:buNone/>
              </a:pPr>
              <a:r>
                <a:rPr lang="en-US" sz="1715" b="1" dirty="0">
                  <a:solidFill>
                    <a:srgbClr val="5364BA"/>
                  </a:solidFill>
                  <a:latin typeface="Aptos" pitchFamily="34" charset="0"/>
                  <a:ea typeface="Aptos" pitchFamily="34" charset="-122"/>
                  <a:cs typeface="Aptos" pitchFamily="34" charset="-120"/>
                </a:rPr>
                <a:t>3</a:t>
              </a:r>
              <a:endParaRPr lang="en-US" sz="1715" dirty="0"/>
            </a:p>
          </p:txBody>
        </p:sp>
        <p:sp>
          <p:nvSpPr>
            <p:cNvPr id="24" name="3_Text_23"/>
            <p:cNvSpPr/>
            <p:nvPr/>
          </p:nvSpPr>
          <p:spPr>
            <a:xfrm>
              <a:off x="8366760" y="2880360"/>
              <a:ext cx="2971800" cy="356616"/>
            </a:xfrm>
            <a:prstGeom prst="rect">
              <a:avLst/>
            </a:prstGeom>
            <a:noFill/>
            <a:ln/>
          </p:spPr>
          <p:txBody>
            <a:bodyPr wrap="square" lIns="0" tIns="0" rIns="0" bIns="0" rtlCol="0" anchor="t"/>
            <a:lstStyle/>
            <a:p>
              <a:pPr marL="0" indent="0">
                <a:buNone/>
              </a:pPr>
              <a:r>
                <a:rPr lang="en-US" sz="2400" b="1" dirty="0">
                  <a:solidFill>
                    <a:srgbClr val="5364BA"/>
                  </a:solidFill>
                  <a:latin typeface="Aptos" pitchFamily="34" charset="0"/>
                  <a:ea typeface="Aptos" pitchFamily="34" charset="-122"/>
                  <a:cs typeface="Aptos" pitchFamily="34" charset="-120"/>
                </a:rPr>
                <a:t>Travel readiness</a:t>
              </a:r>
              <a:endParaRPr lang="en-US" sz="2400" dirty="0"/>
            </a:p>
          </p:txBody>
        </p:sp>
        <p:sp>
          <p:nvSpPr>
            <p:cNvPr id="25" name="3_Text_24"/>
            <p:cNvSpPr/>
            <p:nvPr/>
          </p:nvSpPr>
          <p:spPr>
            <a:xfrm>
              <a:off x="8375904" y="3364992"/>
              <a:ext cx="2953512" cy="301752"/>
            </a:xfrm>
            <a:prstGeom prst="rect">
              <a:avLst/>
            </a:prstGeom>
            <a:noFill/>
            <a:ln/>
          </p:spPr>
          <p:txBody>
            <a:bodyPr wrap="square" lIns="0" tIns="0" rIns="0" bIns="0" rtlCol="0" anchor="t"/>
            <a:lstStyle/>
            <a:p>
              <a:pPr marL="0" indent="0">
                <a:buNone/>
              </a:pPr>
              <a:r>
                <a:rPr lang="en-US" sz="1670" dirty="0">
                  <a:solidFill>
                    <a:srgbClr val="4E5E70"/>
                  </a:solidFill>
                  <a:latin typeface="Aptos" pitchFamily="34" charset="0"/>
                  <a:ea typeface="Aptos" pitchFamily="34" charset="-122"/>
                  <a:cs typeface="Aptos" pitchFamily="34" charset="-120"/>
                </a:rPr>
                <a:t>Safe carriers and restraints</a:t>
              </a:r>
              <a:endParaRPr lang="en-US" sz="1670" dirty="0"/>
            </a:p>
          </p:txBody>
        </p:sp>
        <p:sp>
          <p:nvSpPr>
            <p:cNvPr id="26" name="3_Text_25"/>
            <p:cNvSpPr/>
            <p:nvPr/>
          </p:nvSpPr>
          <p:spPr>
            <a:xfrm>
              <a:off x="8375904" y="3794760"/>
              <a:ext cx="2953512" cy="621792"/>
            </a:xfrm>
            <a:prstGeom prst="rect">
              <a:avLst/>
            </a:prstGeom>
            <a:noFill/>
            <a:ln/>
          </p:spPr>
          <p:txBody>
            <a:bodyPr wrap="square" lIns="0" tIns="0" rIns="0" bIns="0" rtlCol="0" anchor="t"/>
            <a:lstStyle/>
            <a:p>
              <a:pPr marL="0" indent="0">
                <a:buNone/>
              </a:pPr>
              <a:r>
                <a:rPr lang="en-US" sz="1700" b="1" dirty="0">
                  <a:solidFill>
                    <a:srgbClr val="091F2C"/>
                  </a:solidFill>
                  <a:latin typeface="Aptos" pitchFamily="34" charset="0"/>
                  <a:ea typeface="Aptos" pitchFamily="34" charset="-122"/>
                  <a:cs typeface="Aptos" pitchFamily="34" charset="-120"/>
                </a:rPr>
                <a:t>car harness</a:t>
              </a:r>
              <a:endParaRPr lang="en-US" sz="1400" dirty="0"/>
            </a:p>
            <a:p>
              <a:pPr marL="0" indent="0">
                <a:buNone/>
              </a:pPr>
              <a:r>
                <a:rPr lang="en-US" sz="1700" b="1" dirty="0">
                  <a:solidFill>
                    <a:srgbClr val="091F2C"/>
                  </a:solidFill>
                  <a:latin typeface="Aptos" pitchFamily="34" charset="0"/>
                  <a:ea typeface="Aptos" pitchFamily="34" charset="-122"/>
                  <a:cs typeface="Aptos" pitchFamily="34" charset="-120"/>
                </a:rPr>
                <a:t>ventilation</a:t>
              </a:r>
              <a:endParaRPr lang="en-US" sz="1400" dirty="0"/>
            </a:p>
          </p:txBody>
        </p:sp>
      </p:grpSp>
      <p:sp>
        <p:nvSpPr>
          <p:cNvPr id="27" name="3_Panel_26"/>
          <p:cNvSpPr/>
          <p:nvPr/>
        </p:nvSpPr>
        <p:spPr>
          <a:xfrm>
            <a:off x="594360" y="4882896"/>
            <a:ext cx="11000232" cy="941832"/>
          </a:xfrm>
          <a:prstGeom prst="roundRect">
            <a:avLst>
              <a:gd name="adj" fmla="val 19417"/>
            </a:avLst>
          </a:prstGeom>
          <a:solidFill>
            <a:srgbClr val="EEE8F7"/>
          </a:solidFill>
          <a:ln w="10795">
            <a:solidFill>
              <a:srgbClr val="EEE8F7"/>
            </a:solidFill>
            <a:prstDash val="solid"/>
          </a:ln>
        </p:spPr>
        <p:txBody>
          <a:bodyPr/>
          <a:lstStyle/>
          <a:p>
            <a:endParaRPr lang="en-GB"/>
          </a:p>
        </p:txBody>
      </p:sp>
      <p:sp>
        <p:nvSpPr>
          <p:cNvPr id="28" name="3_Text_27"/>
          <p:cNvSpPr/>
          <p:nvPr/>
        </p:nvSpPr>
        <p:spPr>
          <a:xfrm>
            <a:off x="832104" y="5138928"/>
            <a:ext cx="2157984" cy="228600"/>
          </a:xfrm>
          <a:prstGeom prst="rect">
            <a:avLst/>
          </a:prstGeom>
          <a:noFill/>
          <a:ln/>
        </p:spPr>
        <p:txBody>
          <a:bodyPr wrap="square" lIns="0" tIns="0" rIns="0" bIns="0" rtlCol="0" anchor="t"/>
          <a:lstStyle/>
          <a:p>
            <a:pPr marL="0" indent="0">
              <a:buNone/>
            </a:pPr>
            <a:r>
              <a:rPr lang="en-US" sz="1170" b="1" kern="0" spc="45" dirty="0">
                <a:solidFill>
                  <a:srgbClr val="7653AE"/>
                </a:solidFill>
                <a:latin typeface="Aptos" pitchFamily="34" charset="0"/>
                <a:ea typeface="Aptos" pitchFamily="34" charset="-122"/>
                <a:cs typeface="Aptos" pitchFamily="34" charset="-120"/>
              </a:rPr>
              <a:t>Plan ahead</a:t>
            </a:r>
            <a:endParaRPr lang="en-US" sz="1170" dirty="0"/>
          </a:p>
        </p:txBody>
      </p:sp>
      <p:sp>
        <p:nvSpPr>
          <p:cNvPr id="29" name="3_Text_28"/>
          <p:cNvSpPr/>
          <p:nvPr/>
        </p:nvSpPr>
        <p:spPr>
          <a:xfrm>
            <a:off x="3209544" y="5065776"/>
            <a:ext cx="8046720" cy="603504"/>
          </a:xfrm>
          <a:prstGeom prst="rect">
            <a:avLst/>
          </a:prstGeom>
          <a:noFill/>
          <a:ln/>
        </p:spPr>
        <p:txBody>
          <a:bodyPr wrap="square" lIns="0" tIns="0" rIns="0" bIns="0" rtlCol="0" anchor="t"/>
          <a:lstStyle/>
          <a:p>
            <a:pPr marL="0" indent="0">
              <a:buNone/>
            </a:pPr>
            <a:r>
              <a:rPr lang="en-US" sz="1960" dirty="0">
                <a:solidFill>
                  <a:srgbClr val="091F2C"/>
                </a:solidFill>
                <a:latin typeface="Aptos" pitchFamily="34" charset="0"/>
                <a:ea typeface="Aptos" pitchFamily="34" charset="-122"/>
                <a:cs typeface="Aptos" pitchFamily="34" charset="-120"/>
              </a:rPr>
              <a:t>Dogs must be microchipped in the UK; cats in England by law</a:t>
            </a:r>
            <a:endParaRPr lang="en-US" sz="1960" dirty="0"/>
          </a:p>
          <a:p>
            <a:pPr marL="0" indent="0">
              <a:buNone/>
            </a:pPr>
            <a:r>
              <a:rPr lang="en-US" sz="1960" dirty="0">
                <a:solidFill>
                  <a:srgbClr val="091F2C"/>
                </a:solidFill>
                <a:latin typeface="Aptos" pitchFamily="34" charset="0"/>
                <a:ea typeface="Aptos" pitchFamily="34" charset="-122"/>
                <a:cs typeface="Aptos" pitchFamily="34" charset="-120"/>
              </a:rPr>
              <a:t>Keep contact details current; tags aid quick reunion</a:t>
            </a:r>
            <a:endParaRPr lang="en-US" sz="196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Adopt one controlled workflow">
    <p:bg>
      <p:bgPr>
        <a:solidFill>
          <a:srgbClr val="F2F2F8"/>
        </a:solidFill>
        <a:effectLst/>
      </p:bgPr>
    </p:bg>
    <p:spTree>
      <p:nvGrpSpPr>
        <p:cNvPr id="1" name=""/>
        <p:cNvGrpSpPr/>
        <p:nvPr/>
      </p:nvGrpSpPr>
      <p:grpSpPr>
        <a:xfrm>
          <a:off x="0" y="0"/>
          <a:ext cx="0" cy="0"/>
          <a:chOff x="0" y="0"/>
          <a:chExt cx="0" cy="0"/>
        </a:xfrm>
      </p:grpSpPr>
      <p:sp>
        <p:nvSpPr>
          <p:cNvPr id="2" name="5_Header_1"/>
          <p:cNvSpPr/>
          <p:nvPr/>
        </p:nvSpPr>
        <p:spPr>
          <a:xfrm>
            <a:off x="0" y="0"/>
            <a:ext cx="12192000" cy="1828800"/>
          </a:xfrm>
          <a:prstGeom prst="rect">
            <a:avLst/>
          </a:prstGeom>
          <a:solidFill>
            <a:srgbClr val="FFFFFF"/>
          </a:solidFill>
          <a:ln w="12700">
            <a:solidFill>
              <a:srgbClr val="333333">
                <a:alpha val="0"/>
              </a:srgbClr>
            </a:solidFill>
            <a:prstDash val="solid"/>
          </a:ln>
        </p:spPr>
        <p:txBody>
          <a:bodyPr/>
          <a:lstStyle/>
          <a:p>
            <a:endParaRPr lang="en-GB"/>
          </a:p>
        </p:txBody>
      </p:sp>
      <p:sp>
        <p:nvSpPr>
          <p:cNvPr id="4" name="5_Text__gradient_3"/>
          <p:cNvSpPr/>
          <p:nvPr/>
        </p:nvSpPr>
        <p:spPr>
          <a:xfrm>
            <a:off x="566928" y="786384"/>
            <a:ext cx="11055096" cy="621792"/>
          </a:xfrm>
          <a:prstGeom prst="rect">
            <a:avLst/>
          </a:prstGeom>
          <a:noFill/>
          <a:ln/>
        </p:spPr>
        <p:txBody>
          <a:bodyPr wrap="square" lIns="0" tIns="0" rIns="0" bIns="0" rtlCol="0" anchor="t"/>
          <a:lstStyle/>
          <a:p>
            <a:pPr marL="0" indent="0">
              <a:buNone/>
            </a:pPr>
            <a:r>
              <a:rPr lang="en-US" sz="3600" b="1" dirty="0">
                <a:gradFill flip="none" rotWithShape="1">
                  <a:gsLst>
                    <a:gs pos="0">
                      <a:srgbClr val="0877DD"/>
                    </a:gs>
                    <a:gs pos="100000">
                      <a:srgbClr val="B535C3"/>
                    </a:gs>
                  </a:gsLst>
                  <a:lin ang="0" scaled="1"/>
                  <a:tileRect/>
                </a:gradFill>
                <a:latin typeface="Aptos Display" pitchFamily="34" charset="0"/>
                <a:ea typeface="Aptos Display" pitchFamily="34" charset="-122"/>
                <a:cs typeface="Aptos Display" pitchFamily="34" charset="-120"/>
              </a:rPr>
              <a:t>Wrap‑up and vet questions</a:t>
            </a:r>
            <a:endParaRPr lang="en-US" sz="3600" dirty="0">
              <a:gradFill flip="none" rotWithShape="1">
                <a:gsLst>
                  <a:gs pos="0">
                    <a:srgbClr val="0877DD"/>
                  </a:gs>
                  <a:gs pos="100000">
                    <a:srgbClr val="B535C3"/>
                  </a:gs>
                </a:gsLst>
                <a:lin ang="0" scaled="1"/>
                <a:tileRect/>
              </a:gradFill>
            </a:endParaRPr>
          </a:p>
        </p:txBody>
      </p:sp>
      <p:sp>
        <p:nvSpPr>
          <p:cNvPr id="5" name="5_Text_4"/>
          <p:cNvSpPr/>
          <p:nvPr/>
        </p:nvSpPr>
        <p:spPr>
          <a:xfrm>
            <a:off x="594360" y="1444752"/>
            <a:ext cx="10972800" cy="292608"/>
          </a:xfrm>
          <a:prstGeom prst="rect">
            <a:avLst/>
          </a:prstGeom>
          <a:noFill/>
          <a:ln/>
        </p:spPr>
        <p:txBody>
          <a:bodyPr wrap="square" lIns="0" tIns="0" rIns="0" bIns="0" rtlCol="0" anchor="t"/>
          <a:lstStyle/>
          <a:p>
            <a:pPr marL="0" indent="0">
              <a:buNone/>
            </a:pPr>
            <a:r>
              <a:rPr lang="en-US" sz="1600" dirty="0">
                <a:solidFill>
                  <a:srgbClr val="4E5E70"/>
                </a:solidFill>
                <a:latin typeface="Aptos" pitchFamily="34" charset="0"/>
                <a:ea typeface="Aptos" pitchFamily="34" charset="-122"/>
                <a:cs typeface="Aptos" pitchFamily="34" charset="-120"/>
              </a:rPr>
              <a:t>Three practical questions to ask your vet; next steps to keep learning</a:t>
            </a:r>
            <a:endParaRPr lang="en-US" sz="1600" dirty="0"/>
          </a:p>
        </p:txBody>
      </p:sp>
      <p:pic>
        <p:nvPicPr>
          <p:cNvPr id="6" name="5_Copilot_5" descr="Microsoft 365 Copilot"/>
          <p:cNvPicPr>
            <a:picLocks noChangeAspect="1"/>
          </p:cNvPicPr>
          <p:nvPr/>
        </p:nvPicPr>
        <p:blipFill>
          <a:blip r:embed="rId3"/>
          <a:stretch>
            <a:fillRect/>
          </a:stretch>
        </p:blipFill>
        <p:spPr>
          <a:xfrm>
            <a:off x="576072" y="6190488"/>
            <a:ext cx="210312" cy="210312"/>
          </a:xfrm>
          <a:prstGeom prst="rect">
            <a:avLst/>
          </a:prstGeom>
        </p:spPr>
      </p:pic>
      <p:sp>
        <p:nvSpPr>
          <p:cNvPr id="7" name="5_Text_6"/>
          <p:cNvSpPr/>
          <p:nvPr/>
        </p:nvSpPr>
        <p:spPr>
          <a:xfrm>
            <a:off x="914400" y="6217920"/>
            <a:ext cx="7711440" cy="182880"/>
          </a:xfrm>
          <a:prstGeom prst="rect">
            <a:avLst/>
          </a:prstGeom>
          <a:noFill/>
          <a:ln/>
        </p:spPr>
        <p:txBody>
          <a:bodyPr wrap="square" lIns="0" tIns="0" rIns="0" bIns="0" rtlCol="0" anchor="t"/>
          <a:lstStyle/>
          <a:p>
            <a:pPr marL="0" indent="0">
              <a:buNone/>
            </a:pPr>
            <a:r>
              <a:rPr lang="en-US" sz="1070" dirty="0">
                <a:solidFill>
                  <a:srgbClr val="4E5E70"/>
                </a:solidFill>
                <a:latin typeface="Aptos" pitchFamily="34" charset="0"/>
                <a:ea typeface="Aptos" pitchFamily="34" charset="-122"/>
                <a:cs typeface="Aptos" pitchFamily="34" charset="-120"/>
              </a:rPr>
              <a:t>Microsoft Copilot</a:t>
            </a:r>
            <a:endParaRPr lang="en-US" sz="1070" dirty="0"/>
          </a:p>
        </p:txBody>
      </p:sp>
      <p:grpSp>
        <p:nvGrpSpPr>
          <p:cNvPr id="100" name="Reveal_1_whole_card"/>
          <p:cNvGrpSpPr/>
          <p:nvPr/>
        </p:nvGrpSpPr>
        <p:grpSpPr>
          <a:xfrm>
            <a:off x="585216" y="2048256"/>
            <a:ext cx="5358384" cy="1078992"/>
            <a:chOff x="585216" y="2048256"/>
            <a:chExt cx="5358384" cy="1078992"/>
          </a:xfrm>
        </p:grpSpPr>
        <p:sp>
          <p:nvSpPr>
            <p:cNvPr id="9" name="5_Panel_8"/>
            <p:cNvSpPr/>
            <p:nvPr/>
          </p:nvSpPr>
          <p:spPr>
            <a:xfrm>
              <a:off x="585216" y="2048256"/>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0" name="5_Badge_9"/>
            <p:cNvSpPr/>
            <p:nvPr/>
          </p:nvSpPr>
          <p:spPr>
            <a:xfrm>
              <a:off x="804672" y="2276856"/>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1" name="5_Text_10"/>
            <p:cNvSpPr/>
            <p:nvPr/>
          </p:nvSpPr>
          <p:spPr>
            <a:xfrm>
              <a:off x="804672" y="2344064"/>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1</a:t>
              </a:r>
              <a:endParaRPr lang="en-US" sz="1715" dirty="0"/>
            </a:p>
          </p:txBody>
        </p:sp>
        <p:sp>
          <p:nvSpPr>
            <p:cNvPr id="12" name="5_Text_11"/>
            <p:cNvSpPr/>
            <p:nvPr/>
          </p:nvSpPr>
          <p:spPr>
            <a:xfrm>
              <a:off x="1463040" y="2231136"/>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Feeding plan</a:t>
              </a:r>
              <a:endParaRPr lang="en-US" sz="2200" dirty="0"/>
            </a:p>
          </p:txBody>
        </p:sp>
        <p:sp>
          <p:nvSpPr>
            <p:cNvPr id="13" name="5_Text_12"/>
            <p:cNvSpPr/>
            <p:nvPr/>
          </p:nvSpPr>
          <p:spPr>
            <a:xfrm>
              <a:off x="1472184" y="2688336"/>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type amount</a:t>
              </a:r>
              <a:endParaRPr lang="en-US" sz="1620" dirty="0"/>
            </a:p>
          </p:txBody>
        </p:sp>
      </p:grpSp>
      <p:grpSp>
        <p:nvGrpSpPr>
          <p:cNvPr id="101" name="Reveal_2_whole_card"/>
          <p:cNvGrpSpPr/>
          <p:nvPr/>
        </p:nvGrpSpPr>
        <p:grpSpPr>
          <a:xfrm>
            <a:off x="6236208" y="2048256"/>
            <a:ext cx="5358384" cy="1078992"/>
            <a:chOff x="6236208" y="2048256"/>
            <a:chExt cx="5358384" cy="1078992"/>
          </a:xfrm>
        </p:grpSpPr>
        <p:sp>
          <p:nvSpPr>
            <p:cNvPr id="14" name="5_Panel_13"/>
            <p:cNvSpPr/>
            <p:nvPr/>
          </p:nvSpPr>
          <p:spPr>
            <a:xfrm>
              <a:off x="6236208" y="2048256"/>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15" name="5_Badge_14"/>
            <p:cNvSpPr/>
            <p:nvPr/>
          </p:nvSpPr>
          <p:spPr>
            <a:xfrm>
              <a:off x="6455664" y="2276856"/>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16" name="5_Text_15"/>
            <p:cNvSpPr/>
            <p:nvPr/>
          </p:nvSpPr>
          <p:spPr>
            <a:xfrm>
              <a:off x="6455664" y="2344064"/>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2</a:t>
              </a:r>
              <a:endParaRPr lang="en-US" sz="1715" dirty="0"/>
            </a:p>
          </p:txBody>
        </p:sp>
        <p:sp>
          <p:nvSpPr>
            <p:cNvPr id="17" name="5_Text_16"/>
            <p:cNvSpPr/>
            <p:nvPr/>
          </p:nvSpPr>
          <p:spPr>
            <a:xfrm>
              <a:off x="7114032" y="2231136"/>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Vaccine schedule</a:t>
              </a:r>
              <a:endParaRPr lang="en-US" sz="2200" dirty="0"/>
            </a:p>
          </p:txBody>
        </p:sp>
        <p:sp>
          <p:nvSpPr>
            <p:cNvPr id="18" name="5_Text_17"/>
            <p:cNvSpPr/>
            <p:nvPr/>
          </p:nvSpPr>
          <p:spPr>
            <a:xfrm>
              <a:off x="7123176" y="2688336"/>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due dates</a:t>
              </a:r>
              <a:endParaRPr lang="en-US" sz="1620" dirty="0"/>
            </a:p>
          </p:txBody>
        </p:sp>
      </p:grpSp>
      <p:grpSp>
        <p:nvGrpSpPr>
          <p:cNvPr id="102" name="Reveal_3_whole_card"/>
          <p:cNvGrpSpPr/>
          <p:nvPr/>
        </p:nvGrpSpPr>
        <p:grpSpPr>
          <a:xfrm>
            <a:off x="585216" y="3401568"/>
            <a:ext cx="5358384" cy="1078992"/>
            <a:chOff x="585216" y="3401568"/>
            <a:chExt cx="5358384" cy="1078992"/>
          </a:xfrm>
        </p:grpSpPr>
        <p:sp>
          <p:nvSpPr>
            <p:cNvPr id="19" name="5_Panel_18"/>
            <p:cNvSpPr/>
            <p:nvPr/>
          </p:nvSpPr>
          <p:spPr>
            <a:xfrm>
              <a:off x="585216" y="3401568"/>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0" name="5_Badge_19"/>
            <p:cNvSpPr/>
            <p:nvPr/>
          </p:nvSpPr>
          <p:spPr>
            <a:xfrm>
              <a:off x="804672" y="3630168"/>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1" name="5_Text_20"/>
            <p:cNvSpPr/>
            <p:nvPr/>
          </p:nvSpPr>
          <p:spPr>
            <a:xfrm>
              <a:off x="804672" y="3697376"/>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3</a:t>
              </a:r>
              <a:endParaRPr lang="en-US" sz="1715" dirty="0"/>
            </a:p>
          </p:txBody>
        </p:sp>
        <p:sp>
          <p:nvSpPr>
            <p:cNvPr id="22" name="5_Text_21"/>
            <p:cNvSpPr/>
            <p:nvPr/>
          </p:nvSpPr>
          <p:spPr>
            <a:xfrm>
              <a:off x="1463040" y="358444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Emergencies</a:t>
              </a:r>
              <a:endParaRPr lang="en-US" sz="2200" dirty="0"/>
            </a:p>
          </p:txBody>
        </p:sp>
        <p:sp>
          <p:nvSpPr>
            <p:cNvPr id="23" name="5_Text_22"/>
            <p:cNvSpPr/>
            <p:nvPr/>
          </p:nvSpPr>
          <p:spPr>
            <a:xfrm>
              <a:off x="1472184" y="404164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after hours</a:t>
              </a:r>
              <a:endParaRPr lang="en-US" sz="1620" dirty="0"/>
            </a:p>
          </p:txBody>
        </p:sp>
      </p:grpSp>
      <p:grpSp>
        <p:nvGrpSpPr>
          <p:cNvPr id="103" name="Reveal_4_whole_card"/>
          <p:cNvGrpSpPr/>
          <p:nvPr/>
        </p:nvGrpSpPr>
        <p:grpSpPr>
          <a:xfrm>
            <a:off x="6236208" y="3401568"/>
            <a:ext cx="5358384" cy="1078992"/>
            <a:chOff x="6236208" y="3401568"/>
            <a:chExt cx="5358384" cy="1078992"/>
          </a:xfrm>
        </p:grpSpPr>
        <p:sp>
          <p:nvSpPr>
            <p:cNvPr id="24" name="5_Panel_23"/>
            <p:cNvSpPr/>
            <p:nvPr/>
          </p:nvSpPr>
          <p:spPr>
            <a:xfrm>
              <a:off x="6236208" y="3401568"/>
              <a:ext cx="5358384" cy="1078992"/>
            </a:xfrm>
            <a:prstGeom prst="roundRect">
              <a:avLst>
                <a:gd name="adj" fmla="val 16949"/>
              </a:avLst>
            </a:prstGeom>
            <a:solidFill>
              <a:srgbClr val="FFFFFF"/>
            </a:solidFill>
            <a:ln w="10795">
              <a:solidFill>
                <a:srgbClr val="E3DEEC"/>
              </a:solidFill>
              <a:prstDash val="solid"/>
            </a:ln>
            <a:effectLst>
              <a:outerShdw blurRad="88900" dist="25400" dir="5400000" algn="bl" rotWithShape="0">
                <a:srgbClr val="353047">
                  <a:alpha val="8000"/>
                </a:srgbClr>
              </a:outerShdw>
            </a:effectLst>
          </p:spPr>
          <p:txBody>
            <a:bodyPr/>
            <a:lstStyle/>
            <a:p>
              <a:endParaRPr lang="en-GB"/>
            </a:p>
          </p:txBody>
        </p:sp>
        <p:sp>
          <p:nvSpPr>
            <p:cNvPr id="25" name="5_Badge_24"/>
            <p:cNvSpPr/>
            <p:nvPr/>
          </p:nvSpPr>
          <p:spPr>
            <a:xfrm>
              <a:off x="6455664" y="3630168"/>
              <a:ext cx="448056" cy="448056"/>
            </a:xfrm>
            <a:prstGeom prst="ellipse">
              <a:avLst/>
            </a:prstGeom>
            <a:solidFill>
              <a:srgbClr val="F0EBF8"/>
            </a:solidFill>
            <a:ln w="12700">
              <a:solidFill>
                <a:srgbClr val="333333">
                  <a:alpha val="0"/>
                </a:srgbClr>
              </a:solidFill>
              <a:prstDash val="solid"/>
            </a:ln>
          </p:spPr>
          <p:txBody>
            <a:bodyPr/>
            <a:lstStyle/>
            <a:p>
              <a:endParaRPr lang="en-GB"/>
            </a:p>
          </p:txBody>
        </p:sp>
        <p:sp>
          <p:nvSpPr>
            <p:cNvPr id="26" name="5_Text_25"/>
            <p:cNvSpPr/>
            <p:nvPr/>
          </p:nvSpPr>
          <p:spPr>
            <a:xfrm>
              <a:off x="6455664" y="3697376"/>
              <a:ext cx="448056" cy="327081"/>
            </a:xfrm>
            <a:prstGeom prst="rect">
              <a:avLst/>
            </a:prstGeom>
            <a:noFill/>
            <a:ln/>
          </p:spPr>
          <p:txBody>
            <a:bodyPr wrap="square" lIns="0" tIns="0" rIns="0" bIns="0" rtlCol="0" anchor="t"/>
            <a:lstStyle/>
            <a:p>
              <a:pPr marL="0" indent="0" algn="ctr">
                <a:buNone/>
              </a:pPr>
              <a:r>
                <a:rPr lang="en-US" sz="1715" b="1" dirty="0">
                  <a:solidFill>
                    <a:srgbClr val="B535C3"/>
                  </a:solidFill>
                  <a:latin typeface="Aptos" pitchFamily="34" charset="0"/>
                  <a:ea typeface="Aptos" pitchFamily="34" charset="-122"/>
                  <a:cs typeface="Aptos" pitchFamily="34" charset="-120"/>
                </a:rPr>
                <a:t>4</a:t>
              </a:r>
              <a:endParaRPr lang="en-US" sz="1715" dirty="0"/>
            </a:p>
          </p:txBody>
        </p:sp>
        <p:sp>
          <p:nvSpPr>
            <p:cNvPr id="27" name="5_Text_26"/>
            <p:cNvSpPr/>
            <p:nvPr/>
          </p:nvSpPr>
          <p:spPr>
            <a:xfrm>
              <a:off x="7114032" y="3584448"/>
              <a:ext cx="4178808" cy="347472"/>
            </a:xfrm>
            <a:prstGeom prst="rect">
              <a:avLst/>
            </a:prstGeom>
            <a:noFill/>
            <a:ln/>
          </p:spPr>
          <p:txBody>
            <a:bodyPr wrap="square" lIns="0" tIns="0" rIns="0" bIns="0" rtlCol="0" anchor="t"/>
            <a:lstStyle/>
            <a:p>
              <a:pPr marL="0" indent="0">
                <a:buNone/>
              </a:pPr>
              <a:r>
                <a:rPr lang="en-US" sz="2200" b="1" dirty="0">
                  <a:solidFill>
                    <a:srgbClr val="B535C3"/>
                  </a:solidFill>
                  <a:latin typeface="Aptos" pitchFamily="34" charset="0"/>
                  <a:ea typeface="Aptos" pitchFamily="34" charset="-122"/>
                  <a:cs typeface="Aptos" pitchFamily="34" charset="-120"/>
                </a:rPr>
                <a:t>Next steps</a:t>
              </a:r>
              <a:endParaRPr lang="en-US" sz="2200" dirty="0"/>
            </a:p>
          </p:txBody>
        </p:sp>
        <p:sp>
          <p:nvSpPr>
            <p:cNvPr id="28" name="5_Text_27"/>
            <p:cNvSpPr/>
            <p:nvPr/>
          </p:nvSpPr>
          <p:spPr>
            <a:xfrm>
              <a:off x="7123176" y="4041648"/>
              <a:ext cx="4151376" cy="292608"/>
            </a:xfrm>
            <a:prstGeom prst="rect">
              <a:avLst/>
            </a:prstGeom>
            <a:noFill/>
            <a:ln/>
          </p:spPr>
          <p:txBody>
            <a:bodyPr wrap="square" lIns="0" tIns="0" rIns="0" bIns="0" rtlCol="0" anchor="t"/>
            <a:lstStyle/>
            <a:p>
              <a:pPr marL="0" indent="0">
                <a:buNone/>
              </a:pPr>
              <a:r>
                <a:rPr lang="en-US" sz="1620" dirty="0">
                  <a:solidFill>
                    <a:srgbClr val="4E5E70"/>
                  </a:solidFill>
                  <a:latin typeface="Aptos" pitchFamily="34" charset="0"/>
                  <a:ea typeface="Aptos" pitchFamily="34" charset="-122"/>
                  <a:cs typeface="Aptos" pitchFamily="34" charset="-120"/>
                </a:rPr>
                <a:t>local support</a:t>
              </a:r>
              <a:endParaRPr lang="en-US" sz="1620" dirty="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250" fill="hold"/>
                                        <p:tgtEl>
                                          <p:spTgt spid="10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250" fill="hold"/>
                                        <p:tgtEl>
                                          <p:spTgt spid="10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
                                        </p:tgtEl>
                                        <p:attrNameLst>
                                          <p:attrName>style.visibility</p:attrName>
                                        </p:attrNameLst>
                                      </p:cBhvr>
                                      <p:to>
                                        <p:strVal val="visible"/>
                                      </p:to>
                                    </p:set>
                                    <p:animEffect transition="in" filter="fade">
                                      <p:cBhvr>
                                        <p:cTn id="17" dur="250" fill="hold"/>
                                        <p:tgtEl>
                                          <p:spTgt spid="10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3"/>
                                        </p:tgtEl>
                                        <p:attrNameLst>
                                          <p:attrName>style.visibility</p:attrName>
                                        </p:attrNameLst>
                                      </p:cBhvr>
                                      <p:to>
                                        <p:strVal val="visible"/>
                                      </p:to>
                                    </p:set>
                                    <p:animEffect transition="in" filter="fade">
                                      <p:cBhvr>
                                        <p:cTn id="22" dur="250" fill="hold"/>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7867195-f2b8-4ac2-b0b6-6bb73cb33afc}" enabled="1" method="Privilege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otalTime>0</TotalTime>
  <Words>1541</Words>
  <Application>Microsoft Office PowerPoint</Application>
  <PresentationFormat>Widescreen</PresentationFormat>
  <Paragraphs>215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Everyday Care for Cats and Dogs</dc:title>
  <dc:subject>Copilot session; synthetic Horizon training examples.</dc:subject>
  <dc:creator/>
  <cp:lastModifiedBy/>
  <cp:revision>10</cp:revision>
  <dcterms:created xsi:type="dcterms:W3CDTF">2026-09-17T13:55:14Z</dcterms:created>
  <dcterms:modified xsi:type="dcterms:W3CDTF">2026-09-27T15:11:36Z</dcterms:modified>
</cp:coreProperties>
</file>